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57" r:id="rId5"/>
    <p:sldId id="258" r:id="rId6"/>
    <p:sldId id="268" r:id="rId7"/>
    <p:sldId id="259" r:id="rId8"/>
    <p:sldId id="260" r:id="rId9"/>
    <p:sldId id="261" r:id="rId10"/>
    <p:sldId id="269" r:id="rId11"/>
    <p:sldId id="262" r:id="rId12"/>
    <p:sldId id="270" r:id="rId13"/>
    <p:sldId id="263" r:id="rId14"/>
    <p:sldId id="264" r:id="rId15"/>
    <p:sldId id="265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173BBC-008E-BCFB-7846-9DCD9F4F02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2A31640-4F8D-585D-DC69-B713FC0B2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55EC9-8CD8-355E-2948-9E3B55DF3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10F590-8ACC-FDCB-F9CE-44C1CA12D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380DF2-0C86-8610-91AA-9DAC271B2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96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2871A9-A7CE-9A31-1DEA-3431B5DA9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4D8C884-A7DD-3156-BEDE-4970D575B3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1F6F24-0F71-E0B5-4776-53342DA58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A00184-700B-BA3B-7D6B-3F95154D1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D42F51-B0AF-47EB-85F3-8AC664321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9656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B8E94D5-6F1D-A33D-5454-191ADEB2BD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42DF42B-BB31-3114-3689-69A6686B42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BFF2695-2897-AF0A-580C-44A0F2B00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BA4063-9236-A98F-7FEA-6EA95C13C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B5C885-D471-D103-A52E-DF5D55DFD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6512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1C5883-2F30-F29D-74B0-EBCBE0DA8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C402C6-55F4-1210-D0A6-A44269BF1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ED3F80-127B-DE5F-FFE5-EB90F5420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43A689-A49B-D0E4-81B7-D0D28B35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9D85E2-84A8-D692-AA0C-08D1D7FF4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6754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552324-829C-BF63-4F81-E4952DEDC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19B4BF-FE9C-6061-D153-073ECE458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FEDB05-9848-F3CD-92FB-39F3397C4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E037286-1897-EE26-3124-4270FBC12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B7BABB-483B-95AB-7214-6AFCEED00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3021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2BB542-ACF7-5C09-8274-85F859D47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16C2E0-1B13-6C77-DEC6-138B37FEBA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FC194C7-1123-C21B-1556-BFAF462D5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17101F8-DEA2-AE37-8282-34B077692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268D11F-3189-ED58-4DD9-03A7341DD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25CE1B-258B-D512-8957-C56D1E747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7316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F1794F-3FA6-C4E6-AFB3-812CF20DB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1A8ED0-6943-AC96-9A32-590E23D18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0B1388E-7115-90C3-2234-F77AC205F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54EC6D2-C5B9-2CF6-ECF6-67CD3FD8A7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3DFC0BD-A184-3428-E794-69A5ABCE3D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3BC17DA-D56B-412B-DDD0-FECA03A57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698EEB6-7C8A-AF53-9698-93664C36C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640BF1D-C444-3725-DFD4-90528ED48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3782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A82C2-EC04-7974-2A9C-6CCCECB7B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DFCE0C6-CE02-75FD-EA58-AF6757402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C2F7010-E69E-DAD7-59D0-D9EC37D3C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377AE2E-06B1-33DB-4FDC-E7CD294F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8900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ECC40C9-C849-E275-5BD7-13A4C795A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1DDC141-7637-BF2E-34D2-1826D1C79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074153A-2014-18D1-86C9-47089324F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6071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EFFB9F-DDD3-BE6E-8B15-D0D0DE715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F05916-19FB-232A-A207-5AB302E0A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3E06663-0177-3C69-40AB-545160E2D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886E97F-0C74-1CF4-8D00-368122964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22C5C85-C252-CB23-C64A-B133EE3FC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DA63AB1-9BCA-5146-BCFF-8933C874C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6929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537AD2-3D76-156C-99B3-6B9B2A4AE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087F904-1F1A-9B06-09BC-5D7628E536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868BBAA-B0EF-D711-1C29-3E2C7D03F5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4C7A152-50EE-BC1D-57A9-760675CD1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7269F19-A971-8B6D-2752-32127D1E2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CA54D7-AAD1-A80E-8C73-E1C8CA039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2732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2A4D96F-38D9-C883-2688-ADA87601C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9605840-3CB5-F1A4-5C1A-DE459DB4F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A41DF4-350E-6870-E91A-6B8685D9C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50466-656F-490F-AF25-ED87A19EECF4}" type="datetimeFigureOut">
              <a:rPr lang="es-ES" smtClean="0"/>
              <a:t>20/12/2023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C25C3F8-B779-05D0-813F-EFA7568AA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D1FD3A7-FFF1-2F64-2586-4C15067DF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22EAD-6F67-47AC-A07C-2EB3F11FA5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304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hyperlink" Target="https://asterbcn.github.io/newsletter/item/6" TargetMode="External"/><Relationship Id="rId2" Type="http://schemas.openxmlformats.org/officeDocument/2006/relationships/hyperlink" Target="https://asterbcn.github.io/newsletter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hyperlink" Target="https://asterbcn.github.io/newsletter/catalog" TargetMode="Externa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sterbcn.github.io/newsletter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u/2/home" TargetMode="External"/><Relationship Id="rId2" Type="http://schemas.openxmlformats.org/officeDocument/2006/relationships/hyperlink" Target="mailto:informacionsaster@gmail.com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github.com/AsterBCN/newsletter/actions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github.com/AsterBCN/repository/edit/main/db.json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image" Target="../media/image6.jpeg"/><Relationship Id="rId5" Type="http://schemas.openxmlformats.org/officeDocument/2006/relationships/image" Target="../media/image1.png"/><Relationship Id="rId10" Type="http://schemas.openxmlformats.org/officeDocument/2006/relationships/image" Target="../media/image5.png"/><Relationship Id="rId4" Type="http://schemas.openxmlformats.org/officeDocument/2006/relationships/hyperlink" Target="https://us13.admin.mailchimp.com/" TargetMode="External"/><Relationship Id="rId9" Type="http://schemas.openxmlformats.org/officeDocument/2006/relationships/hyperlink" Target="https://asterbcn.github.io/newsletter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AsterBCN/repository/edit/main/db.json" TargetMode="External"/><Relationship Id="rId4" Type="http://schemas.openxmlformats.org/officeDocument/2006/relationships/hyperlink" Target="https://asterbcn.github.io/newslette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s.piliapp.com/json/validator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AsterBCN/repository/edit/main/db.json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my-json-server.typicode.com/AsterBCN/repository/db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github.com/AsterBCN/newsletter/actions" TargetMode="External"/><Relationship Id="rId7" Type="http://schemas.openxmlformats.org/officeDocument/2006/relationships/image" Target="../media/image16.png"/><Relationship Id="rId2" Type="http://schemas.openxmlformats.org/officeDocument/2006/relationships/hyperlink" Target="https://github.com/CaptWhite/newsletter/actions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hyperlink" Target="https://asterbcn.github.io/newsletter" TargetMode="External"/><Relationship Id="rId4" Type="http://schemas.openxmlformats.org/officeDocument/2006/relationships/image" Target="../media/image13.png"/><Relationship Id="rId9" Type="http://schemas.openxmlformats.org/officeDocument/2006/relationships/hyperlink" Target="https://captwhite.github.io/newslette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39CB3A-9C00-65DC-EEC0-88B7DBCD76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1 - Actualizar el fichero de contenidos</a:t>
            </a:r>
          </a:p>
        </p:txBody>
      </p:sp>
    </p:spTree>
    <p:extLst>
      <p:ext uri="{BB962C8B-B14F-4D97-AF65-F5344CB8AC3E}">
        <p14:creationId xmlns:p14="http://schemas.microsoft.com/office/powerpoint/2010/main" val="20610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70E3FBC-6953-7DFB-35F8-DA7EA9480373}"/>
              </a:ext>
            </a:extLst>
          </p:cNvPr>
          <p:cNvSpPr txBox="1"/>
          <p:nvPr/>
        </p:nvSpPr>
        <p:spPr>
          <a:xfrm>
            <a:off x="1380340" y="266117"/>
            <a:ext cx="167129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hlinkClick r:id="rId2"/>
              </a:rPr>
              <a:t>https://asterbcn.github.io/newsletter </a:t>
            </a:r>
            <a:endParaRPr lang="es-ES" sz="11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80F2696-7DBE-9520-24B2-7BDB25E43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44" y="802257"/>
            <a:ext cx="3496377" cy="530524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821166C-5FCB-250C-8D96-D8A0E3B7CB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2779" y="802257"/>
            <a:ext cx="3758160" cy="414930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A168A30-C033-60B5-4B1E-7F72E4EA9B4D}"/>
              </a:ext>
            </a:extLst>
          </p:cNvPr>
          <p:cNvSpPr txBox="1"/>
          <p:nvPr/>
        </p:nvSpPr>
        <p:spPr>
          <a:xfrm>
            <a:off x="5000559" y="266117"/>
            <a:ext cx="167129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hlinkClick r:id="rId5"/>
              </a:rPr>
              <a:t>https://asterbcn.github.io/newsletter/catalog</a:t>
            </a:r>
            <a:r>
              <a:rPr lang="es-ES" sz="1100" dirty="0">
                <a:hlinkClick r:id="rId2"/>
              </a:rPr>
              <a:t> </a:t>
            </a:r>
            <a:endParaRPr lang="es-ES" sz="11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39C066C-6FB4-FD77-7B2D-0FF0462140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4928" y="802257"/>
            <a:ext cx="3286664" cy="4965851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12D215B2-BA9B-4504-90DA-16F037E4EF9A}"/>
              </a:ext>
            </a:extLst>
          </p:cNvPr>
          <p:cNvSpPr txBox="1"/>
          <p:nvPr/>
        </p:nvSpPr>
        <p:spPr>
          <a:xfrm>
            <a:off x="8752612" y="266117"/>
            <a:ext cx="167129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hlinkClick r:id="rId7"/>
              </a:rPr>
              <a:t>https://asterbcn.github.io/newsletter/item/6 </a:t>
            </a:r>
            <a:endParaRPr lang="es-ES" sz="1100" dirty="0"/>
          </a:p>
        </p:txBody>
      </p:sp>
      <p:sp>
        <p:nvSpPr>
          <p:cNvPr id="13" name="Flecha: doblada 12">
            <a:extLst>
              <a:ext uri="{FF2B5EF4-FFF2-40B4-BE49-F238E27FC236}">
                <a16:creationId xmlns:a16="http://schemas.microsoft.com/office/drawing/2014/main" id="{C8DD1457-CDA9-6487-F254-E951874A7DC7}"/>
              </a:ext>
            </a:extLst>
          </p:cNvPr>
          <p:cNvSpPr/>
          <p:nvPr/>
        </p:nvSpPr>
        <p:spPr>
          <a:xfrm flipV="1">
            <a:off x="5000559" y="4468483"/>
            <a:ext cx="3047886" cy="911822"/>
          </a:xfrm>
          <a:prstGeom prst="bentArrow">
            <a:avLst>
              <a:gd name="adj1" fmla="val 25000"/>
              <a:gd name="adj2" fmla="val 29000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5C1DCFA8-824F-6918-C092-5DFF5CE6C8FE}"/>
              </a:ext>
            </a:extLst>
          </p:cNvPr>
          <p:cNvSpPr txBox="1"/>
          <p:nvPr/>
        </p:nvSpPr>
        <p:spPr>
          <a:xfrm>
            <a:off x="-43829" y="2131441"/>
            <a:ext cx="11086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600" dirty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673786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0D64C3-6C7E-8C50-A64D-53C166B94EB0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3 – Obtener código fuente de la página web</a:t>
            </a:r>
          </a:p>
        </p:txBody>
      </p:sp>
    </p:spTree>
    <p:extLst>
      <p:ext uri="{BB962C8B-B14F-4D97-AF65-F5344CB8AC3E}">
        <p14:creationId xmlns:p14="http://schemas.microsoft.com/office/powerpoint/2010/main" val="2362875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92E9CB1-DE31-06D8-7987-AA7989E47342}"/>
              </a:ext>
            </a:extLst>
          </p:cNvPr>
          <p:cNvSpPr txBox="1"/>
          <p:nvPr/>
        </p:nvSpPr>
        <p:spPr>
          <a:xfrm>
            <a:off x="2544906" y="412766"/>
            <a:ext cx="167129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hlinkClick r:id="rId2"/>
              </a:rPr>
              <a:t>https://asterbcn.github.io/newsletter </a:t>
            </a:r>
            <a:endParaRPr lang="es-ES" sz="11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3C2D600-0C4D-F648-32C7-D0AA97780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910" y="948906"/>
            <a:ext cx="3496377" cy="5305246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CD1EC23-88E2-CE27-35CE-5A2C879BCBD2}"/>
              </a:ext>
            </a:extLst>
          </p:cNvPr>
          <p:cNvSpPr txBox="1"/>
          <p:nvPr/>
        </p:nvSpPr>
        <p:spPr>
          <a:xfrm>
            <a:off x="-43829" y="2131441"/>
            <a:ext cx="11086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600" dirty="0">
                <a:solidFill>
                  <a:srgbClr val="FF0000"/>
                </a:solidFill>
              </a:rPr>
              <a:t>3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AAB9F49-329E-5F54-D41E-AC60E3D75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8642" y="1927378"/>
            <a:ext cx="4561529" cy="3003243"/>
          </a:xfrm>
          <a:prstGeom prst="rect">
            <a:avLst/>
          </a:prstGeom>
        </p:spPr>
      </p:pic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4E174747-5A5A-8EC4-C9F2-841F47E5E481}"/>
              </a:ext>
            </a:extLst>
          </p:cNvPr>
          <p:cNvSpPr/>
          <p:nvPr/>
        </p:nvSpPr>
        <p:spPr>
          <a:xfrm>
            <a:off x="5184475" y="3278038"/>
            <a:ext cx="1492370" cy="7332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CFE9F82-9E80-F78D-9609-D920C8300DC0}"/>
              </a:ext>
            </a:extLst>
          </p:cNvPr>
          <p:cNvSpPr txBox="1"/>
          <p:nvPr/>
        </p:nvSpPr>
        <p:spPr>
          <a:xfrm>
            <a:off x="4817287" y="2717320"/>
            <a:ext cx="1954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Ver código fuente de página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770D734-AFD7-7D01-35C7-9943560EEC5B}"/>
              </a:ext>
            </a:extLst>
          </p:cNvPr>
          <p:cNvSpPr txBox="1"/>
          <p:nvPr/>
        </p:nvSpPr>
        <p:spPr>
          <a:xfrm>
            <a:off x="8262181" y="3870383"/>
            <a:ext cx="1954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Seleccionar todo y Cortar en el portapapeles</a:t>
            </a:r>
          </a:p>
        </p:txBody>
      </p:sp>
    </p:spTree>
    <p:extLst>
      <p:ext uri="{BB962C8B-B14F-4D97-AF65-F5344CB8AC3E}">
        <p14:creationId xmlns:p14="http://schemas.microsoft.com/office/powerpoint/2010/main" val="1736565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0D64C3-6C7E-8C50-A64D-53C166B94EB0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4 – Envío de emails</a:t>
            </a:r>
          </a:p>
        </p:txBody>
      </p:sp>
    </p:spTree>
    <p:extLst>
      <p:ext uri="{BB962C8B-B14F-4D97-AF65-F5344CB8AC3E}">
        <p14:creationId xmlns:p14="http://schemas.microsoft.com/office/powerpoint/2010/main" val="1029428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>
            <a:extLst>
              <a:ext uri="{FF2B5EF4-FFF2-40B4-BE49-F238E27FC236}">
                <a16:creationId xmlns:a16="http://schemas.microsoft.com/office/drawing/2014/main" id="{F5DC5BCE-06C6-7000-45A4-177B30A27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751" y="1689904"/>
            <a:ext cx="3704099" cy="239190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5D01631-85D9-4001-063E-F06C2676F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69" y="558505"/>
            <a:ext cx="3504383" cy="946310"/>
          </a:xfrm>
          <a:prstGeom prst="rect">
            <a:avLst/>
          </a:prstGeom>
        </p:spPr>
      </p:pic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E147AA2E-AD8A-A855-7ED0-BD99941579E8}"/>
              </a:ext>
            </a:extLst>
          </p:cNvPr>
          <p:cNvCxnSpPr/>
          <p:nvPr/>
        </p:nvCxnSpPr>
        <p:spPr>
          <a:xfrm flipH="1">
            <a:off x="1666770" y="3193329"/>
            <a:ext cx="518475" cy="4713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n 12">
            <a:extLst>
              <a:ext uri="{FF2B5EF4-FFF2-40B4-BE49-F238E27FC236}">
                <a16:creationId xmlns:a16="http://schemas.microsoft.com/office/drawing/2014/main" id="{DEF0B892-81ED-7295-6DDC-91F7F2DD7D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79" y="1689904"/>
            <a:ext cx="2784454" cy="2458228"/>
          </a:xfrm>
          <a:prstGeom prst="rect">
            <a:avLst/>
          </a:prstGeom>
        </p:spPr>
      </p:pic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613207E2-0476-573C-4B9B-13B6204DECD0}"/>
              </a:ext>
            </a:extLst>
          </p:cNvPr>
          <p:cNvCxnSpPr>
            <a:cxnSpLocks/>
          </p:cNvCxnSpPr>
          <p:nvPr/>
        </p:nvCxnSpPr>
        <p:spPr>
          <a:xfrm flipH="1">
            <a:off x="5184126" y="3354371"/>
            <a:ext cx="311701" cy="31029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n 15">
            <a:extLst>
              <a:ext uri="{FF2B5EF4-FFF2-40B4-BE49-F238E27FC236}">
                <a16:creationId xmlns:a16="http://schemas.microsoft.com/office/drawing/2014/main" id="{11965E1C-2F1E-CBB9-8B17-BA66B03F9F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3982" y="282805"/>
            <a:ext cx="1285808" cy="1053579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1EFBA119-8148-E8F3-F142-F68FAE0AD68C}"/>
              </a:ext>
            </a:extLst>
          </p:cNvPr>
          <p:cNvCxnSpPr/>
          <p:nvPr/>
        </p:nvCxnSpPr>
        <p:spPr>
          <a:xfrm flipH="1">
            <a:off x="3161873" y="2266752"/>
            <a:ext cx="518475" cy="4713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Imagen 20">
            <a:extLst>
              <a:ext uri="{FF2B5EF4-FFF2-40B4-BE49-F238E27FC236}">
                <a16:creationId xmlns:a16="http://schemas.microsoft.com/office/drawing/2014/main" id="{351A7C76-41F1-3992-3209-C0F6293781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1994" y="1721366"/>
            <a:ext cx="3518708" cy="2342105"/>
          </a:xfrm>
          <a:prstGeom prst="rect">
            <a:avLst/>
          </a:prstGeom>
        </p:spPr>
      </p:pic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EFFC59E1-5FD1-1815-5B81-8DF577865F07}"/>
              </a:ext>
            </a:extLst>
          </p:cNvPr>
          <p:cNvCxnSpPr>
            <a:cxnSpLocks/>
          </p:cNvCxnSpPr>
          <p:nvPr/>
        </p:nvCxnSpPr>
        <p:spPr>
          <a:xfrm flipH="1">
            <a:off x="8643982" y="925924"/>
            <a:ext cx="579738" cy="195993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Imagen 24">
            <a:extLst>
              <a:ext uri="{FF2B5EF4-FFF2-40B4-BE49-F238E27FC236}">
                <a16:creationId xmlns:a16="http://schemas.microsoft.com/office/drawing/2014/main" id="{A2091536-85AC-65B1-94CB-5EC3A47B3E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0280" y="4349867"/>
            <a:ext cx="2784454" cy="2197783"/>
          </a:xfrm>
          <a:prstGeom prst="rect">
            <a:avLst/>
          </a:prstGeom>
        </p:spPr>
      </p:pic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FA5FCABB-0266-A090-FF6B-61CBBC9085E9}"/>
              </a:ext>
            </a:extLst>
          </p:cNvPr>
          <p:cNvCxnSpPr/>
          <p:nvPr/>
        </p:nvCxnSpPr>
        <p:spPr>
          <a:xfrm flipH="1">
            <a:off x="3004266" y="4247007"/>
            <a:ext cx="518475" cy="4713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agen 28">
            <a:extLst>
              <a:ext uri="{FF2B5EF4-FFF2-40B4-BE49-F238E27FC236}">
                <a16:creationId xmlns:a16="http://schemas.microsoft.com/office/drawing/2014/main" id="{986F320B-E76A-ADB7-64C6-B1276D29C8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08190" y="4329034"/>
            <a:ext cx="2668024" cy="2223354"/>
          </a:xfrm>
          <a:prstGeom prst="rect">
            <a:avLst/>
          </a:prstGeom>
        </p:spPr>
      </p:pic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A3130B0A-B418-59F7-A255-F007C8A85E74}"/>
              </a:ext>
            </a:extLst>
          </p:cNvPr>
          <p:cNvCxnSpPr>
            <a:cxnSpLocks/>
          </p:cNvCxnSpPr>
          <p:nvPr/>
        </p:nvCxnSpPr>
        <p:spPr>
          <a:xfrm flipH="1">
            <a:off x="5940149" y="5863472"/>
            <a:ext cx="311701" cy="31029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uadroTexto 2">
            <a:extLst>
              <a:ext uri="{FF2B5EF4-FFF2-40B4-BE49-F238E27FC236}">
                <a16:creationId xmlns:a16="http://schemas.microsoft.com/office/drawing/2014/main" id="{384BB7A8-B3E2-A18F-57D4-3D1DCB5CD7D5}"/>
              </a:ext>
            </a:extLst>
          </p:cNvPr>
          <p:cNvSpPr txBox="1"/>
          <p:nvPr/>
        </p:nvSpPr>
        <p:spPr>
          <a:xfrm>
            <a:off x="-26696" y="2502422"/>
            <a:ext cx="11086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600" dirty="0">
                <a:solidFill>
                  <a:srgbClr val="FF000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09782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444CD85-E2A9-C74C-A26C-E26E8E2BB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119" y="1318950"/>
            <a:ext cx="5241627" cy="3748759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22D4AE25-F226-A5DE-5C1E-801A23B07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531" y="1213746"/>
            <a:ext cx="4380350" cy="416655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095136D3-5D37-6DFD-DFDE-F014DB9847B2}"/>
              </a:ext>
            </a:extLst>
          </p:cNvPr>
          <p:cNvSpPr/>
          <p:nvPr/>
        </p:nvSpPr>
        <p:spPr>
          <a:xfrm rot="20692735">
            <a:off x="5247870" y="2457502"/>
            <a:ext cx="2398870" cy="10180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033B811-065C-1A24-E5FA-1F4532966475}"/>
              </a:ext>
            </a:extLst>
          </p:cNvPr>
          <p:cNvSpPr txBox="1"/>
          <p:nvPr/>
        </p:nvSpPr>
        <p:spPr>
          <a:xfrm>
            <a:off x="5470082" y="1765212"/>
            <a:ext cx="195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Cortar y pegar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9857A7B-78E7-057C-CA1A-41E7DCC30DEE}"/>
              </a:ext>
            </a:extLst>
          </p:cNvPr>
          <p:cNvSpPr txBox="1"/>
          <p:nvPr/>
        </p:nvSpPr>
        <p:spPr>
          <a:xfrm>
            <a:off x="201268" y="4516423"/>
            <a:ext cx="11086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600" dirty="0">
                <a:solidFill>
                  <a:srgbClr val="FF000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244459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0D64C3-6C7E-8C50-A64D-53C166B94EB0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5 – Drive </a:t>
            </a:r>
          </a:p>
          <a:p>
            <a:r>
              <a:rPr lang="es-ES" dirty="0"/>
              <a:t>(Repositorio documentos)</a:t>
            </a:r>
          </a:p>
        </p:txBody>
      </p:sp>
    </p:spTree>
    <p:extLst>
      <p:ext uri="{BB962C8B-B14F-4D97-AF65-F5344CB8AC3E}">
        <p14:creationId xmlns:p14="http://schemas.microsoft.com/office/powerpoint/2010/main" val="19982364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B53DD2B7-7A90-1DD5-AE66-05162B5E14BC}"/>
              </a:ext>
            </a:extLst>
          </p:cNvPr>
          <p:cNvSpPr txBox="1"/>
          <p:nvPr/>
        </p:nvSpPr>
        <p:spPr>
          <a:xfrm>
            <a:off x="1218481" y="1182621"/>
            <a:ext cx="609456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0" i="0" dirty="0">
                <a:solidFill>
                  <a:srgbClr val="1D1C1D"/>
                </a:solidFill>
                <a:effectLst/>
                <a:latin typeface="Slack-Lato"/>
              </a:rPr>
              <a:t> </a:t>
            </a:r>
            <a:r>
              <a:rPr lang="es-ES" b="0" i="0" u="none" strike="noStrike" dirty="0">
                <a:effectLst/>
                <a:latin typeface="Slack-Lato"/>
                <a:hlinkClick r:id="rId2"/>
              </a:rPr>
              <a:t>informacionsaster@gmail.com</a:t>
            </a:r>
            <a:endParaRPr lang="es-ES" dirty="0"/>
          </a:p>
          <a:p>
            <a:r>
              <a:rPr lang="es-ES" dirty="0">
                <a:hlinkClick r:id="rId3"/>
              </a:rPr>
              <a:t>https://drive.google.com/drive/u/2/home</a:t>
            </a:r>
            <a:endParaRPr lang="es-ES" dirty="0"/>
          </a:p>
          <a:p>
            <a:r>
              <a:rPr lang="es-ES" dirty="0"/>
              <a:t>  -  </a:t>
            </a:r>
            <a:r>
              <a:rPr lang="es-ES" dirty="0" err="1"/>
              <a:t>newsletter</a:t>
            </a:r>
            <a:endParaRPr lang="es-ES" dirty="0"/>
          </a:p>
          <a:p>
            <a:r>
              <a:rPr lang="es-ES" dirty="0"/>
              <a:t>     -  100</a:t>
            </a:r>
          </a:p>
          <a:p>
            <a:r>
              <a:rPr lang="es-ES" dirty="0"/>
              <a:t>         - </a:t>
            </a:r>
            <a:r>
              <a:rPr lang="es-ES" dirty="0" err="1"/>
              <a:t>imatges</a:t>
            </a:r>
            <a:endParaRPr lang="es-ES" dirty="0"/>
          </a:p>
          <a:p>
            <a:r>
              <a:rPr lang="es-ES" dirty="0"/>
              <a:t>               foto 1</a:t>
            </a:r>
          </a:p>
          <a:p>
            <a:r>
              <a:rPr lang="es-ES" dirty="0"/>
              <a:t>               </a:t>
            </a:r>
            <a:r>
              <a:rPr lang="es-ES" dirty="0" err="1"/>
              <a:t>doc</a:t>
            </a:r>
            <a:r>
              <a:rPr lang="es-ES" dirty="0"/>
              <a:t> 2</a:t>
            </a:r>
          </a:p>
          <a:p>
            <a:r>
              <a:rPr lang="es-ES" dirty="0"/>
              <a:t>     -  -101</a:t>
            </a:r>
          </a:p>
          <a:p>
            <a:r>
              <a:rPr lang="es-ES" dirty="0"/>
              <a:t>         - </a:t>
            </a:r>
            <a:r>
              <a:rPr lang="es-ES" dirty="0" err="1"/>
              <a:t>imatges</a:t>
            </a:r>
            <a:endParaRPr lang="es-ES" dirty="0"/>
          </a:p>
          <a:p>
            <a:r>
              <a:rPr lang="es-ES"/>
              <a:t>               foto </a:t>
            </a:r>
            <a:r>
              <a:rPr lang="es-ES" dirty="0"/>
              <a:t>…   </a:t>
            </a:r>
          </a:p>
        </p:txBody>
      </p:sp>
    </p:spTree>
    <p:extLst>
      <p:ext uri="{BB962C8B-B14F-4D97-AF65-F5344CB8AC3E}">
        <p14:creationId xmlns:p14="http://schemas.microsoft.com/office/powerpoint/2010/main" val="1753370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0D64C3-6C7E-8C50-A64D-53C166B94EB0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6 – Por hacer (TODO)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F00D380-421B-88BB-E10D-3825585F111E}"/>
              </a:ext>
            </a:extLst>
          </p:cNvPr>
          <p:cNvSpPr txBox="1"/>
          <p:nvPr/>
        </p:nvSpPr>
        <p:spPr>
          <a:xfrm>
            <a:off x="2398143" y="4295955"/>
            <a:ext cx="477515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- Convertir páginas de Drive y </a:t>
            </a:r>
            <a:r>
              <a:rPr lang="es-ES" dirty="0" err="1"/>
              <a:t>Onedrive</a:t>
            </a:r>
            <a:endParaRPr lang="es-ES" dirty="0"/>
          </a:p>
          <a:p>
            <a:r>
              <a:rPr lang="es-ES" dirty="0"/>
              <a:t>- Excel a JSON</a:t>
            </a:r>
          </a:p>
          <a:p>
            <a:r>
              <a:rPr lang="es-ES" dirty="0"/>
              <a:t>- JSON a Excel</a:t>
            </a:r>
          </a:p>
          <a:p>
            <a:r>
              <a:rPr lang="es-ES" dirty="0"/>
              <a:t>- Diseño de </a:t>
            </a:r>
            <a:r>
              <a:rPr lang="es-ES" dirty="0" err="1"/>
              <a:t>Newsletter</a:t>
            </a:r>
            <a:r>
              <a:rPr lang="es-ES" dirty="0"/>
              <a:t> (Cabecera – cuerpo – Pie)</a:t>
            </a:r>
          </a:p>
          <a:p>
            <a:r>
              <a:rPr lang="es-ES" dirty="0"/>
              <a:t>- Más campos en JSON</a:t>
            </a:r>
          </a:p>
          <a:p>
            <a:r>
              <a:rPr lang="es-ES" dirty="0"/>
              <a:t>- Customizar tipo letra</a:t>
            </a:r>
          </a:p>
          <a:p>
            <a:r>
              <a:rPr lang="es-ES" dirty="0"/>
              <a:t>JSON bien formado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18696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ángulo 31">
            <a:extLst>
              <a:ext uri="{FF2B5EF4-FFF2-40B4-BE49-F238E27FC236}">
                <a16:creationId xmlns:a16="http://schemas.microsoft.com/office/drawing/2014/main" id="{7FF0EF33-FA05-2C12-E961-2D9A3BCE3C90}"/>
              </a:ext>
            </a:extLst>
          </p:cNvPr>
          <p:cNvSpPr/>
          <p:nvPr/>
        </p:nvSpPr>
        <p:spPr>
          <a:xfrm>
            <a:off x="7276496" y="3157268"/>
            <a:ext cx="1483743" cy="19150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ASTERBCN</a:t>
            </a:r>
          </a:p>
          <a:p>
            <a:pPr algn="ctr"/>
            <a:endParaRPr lang="es-ES" dirty="0"/>
          </a:p>
          <a:p>
            <a:pPr algn="ctr"/>
            <a:r>
              <a:rPr lang="es-ES" dirty="0" err="1"/>
              <a:t>Pàginas</a:t>
            </a:r>
            <a:r>
              <a:rPr lang="es-ES" dirty="0"/>
              <a:t>  HTML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8D30AF73-3033-0195-BBBE-42D1AA346764}"/>
              </a:ext>
            </a:extLst>
          </p:cNvPr>
          <p:cNvSpPr/>
          <p:nvPr/>
        </p:nvSpPr>
        <p:spPr>
          <a:xfrm>
            <a:off x="2742885" y="3157268"/>
            <a:ext cx="1483743" cy="19150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GITHUB</a:t>
            </a:r>
          </a:p>
          <a:p>
            <a:pPr algn="ctr"/>
            <a:endParaRPr lang="es-ES" dirty="0"/>
          </a:p>
          <a:p>
            <a:pPr algn="ctr"/>
            <a:r>
              <a:rPr lang="es-ES" dirty="0"/>
              <a:t>Dades</a:t>
            </a:r>
          </a:p>
          <a:p>
            <a:pPr algn="ctr"/>
            <a:r>
              <a:rPr lang="es-ES" dirty="0"/>
              <a:t>(JSON)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85E7AFB-170F-FF13-69D3-D15A4AD6D178}"/>
              </a:ext>
            </a:extLst>
          </p:cNvPr>
          <p:cNvSpPr txBox="1"/>
          <p:nvPr/>
        </p:nvSpPr>
        <p:spPr>
          <a:xfrm>
            <a:off x="2429098" y="2579623"/>
            <a:ext cx="2111315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hlinkClick r:id="rId2"/>
              </a:rPr>
              <a:t>despatx4@aster.cat</a:t>
            </a:r>
          </a:p>
          <a:p>
            <a:pPr algn="ctr"/>
            <a:r>
              <a:rPr lang="es-ES" sz="1100" dirty="0">
                <a:hlinkClick r:id="rId2"/>
              </a:rPr>
              <a:t>https://github.com/AsterBCN/repository/edit/main/db.json</a:t>
            </a:r>
            <a:endParaRPr lang="es-ES" sz="110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087D08B-E653-C4ED-779D-A08C07C9FF58}"/>
              </a:ext>
            </a:extLst>
          </p:cNvPr>
          <p:cNvSpPr/>
          <p:nvPr/>
        </p:nvSpPr>
        <p:spPr>
          <a:xfrm>
            <a:off x="5081488" y="3157268"/>
            <a:ext cx="1483743" cy="19150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GITHUB</a:t>
            </a:r>
          </a:p>
          <a:p>
            <a:pPr algn="ctr"/>
            <a:endParaRPr lang="es-ES" dirty="0"/>
          </a:p>
          <a:p>
            <a:pPr algn="ctr"/>
            <a:r>
              <a:rPr lang="es-ES" dirty="0" err="1"/>
              <a:t>Pàginas</a:t>
            </a:r>
            <a:r>
              <a:rPr lang="es-ES" dirty="0"/>
              <a:t>  HTML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8711305-3382-134C-734D-26D2B85F71B1}"/>
              </a:ext>
            </a:extLst>
          </p:cNvPr>
          <p:cNvSpPr txBox="1"/>
          <p:nvPr/>
        </p:nvSpPr>
        <p:spPr>
          <a:xfrm>
            <a:off x="4786551" y="2579623"/>
            <a:ext cx="2111315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hlinkClick r:id="rId2"/>
              </a:rPr>
              <a:t>despatx4@aster.cat</a:t>
            </a:r>
          </a:p>
          <a:p>
            <a:pPr algn="ctr"/>
            <a:r>
              <a:rPr lang="es-ES" sz="1100" dirty="0">
                <a:hlinkClick r:id="rId3"/>
              </a:rPr>
              <a:t>https://github.com/AsterBCN/newsletter/actions</a:t>
            </a:r>
            <a:endParaRPr lang="es-ES" sz="1100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E71B09C-39ED-6EB8-A5EA-24C2215DAC5F}"/>
              </a:ext>
            </a:extLst>
          </p:cNvPr>
          <p:cNvSpPr/>
          <p:nvPr/>
        </p:nvSpPr>
        <p:spPr>
          <a:xfrm>
            <a:off x="9632635" y="3157268"/>
            <a:ext cx="1483743" cy="19150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/>
              <a:t>MailChim</a:t>
            </a:r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HTML-</a:t>
            </a:r>
            <a:r>
              <a:rPr lang="es-ES" b="0" i="0" dirty="0" err="1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correu</a:t>
            </a:r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35E36BF-A4AB-856A-D452-2E58CB91E917}"/>
              </a:ext>
            </a:extLst>
          </p:cNvPr>
          <p:cNvSpPr txBox="1"/>
          <p:nvPr/>
        </p:nvSpPr>
        <p:spPr>
          <a:xfrm>
            <a:off x="9318848" y="2579623"/>
            <a:ext cx="2111315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hlinkClick r:id="rId2"/>
              </a:rPr>
              <a:t>despatx4@aster.cat</a:t>
            </a:r>
          </a:p>
          <a:p>
            <a:pPr algn="ctr"/>
            <a:r>
              <a:rPr lang="es-ES" sz="1100" dirty="0">
                <a:hlinkClick r:id="rId4"/>
              </a:rPr>
              <a:t>https://us13.admin.mailchimp.com/</a:t>
            </a:r>
            <a:endParaRPr lang="es-ES" sz="11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8B7ECDE-DF1C-89D6-448D-40F71DB42344}"/>
              </a:ext>
            </a:extLst>
          </p:cNvPr>
          <p:cNvSpPr txBox="1"/>
          <p:nvPr/>
        </p:nvSpPr>
        <p:spPr>
          <a:xfrm>
            <a:off x="2596237" y="1199072"/>
            <a:ext cx="1716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Inserir el </a:t>
            </a:r>
            <a:r>
              <a:rPr lang="es-ES" dirty="0" err="1"/>
              <a:t>contingut</a:t>
            </a:r>
            <a:r>
              <a:rPr lang="es-ES" dirty="0"/>
              <a:t> del </a:t>
            </a:r>
            <a:r>
              <a:rPr lang="es-ES" dirty="0" err="1"/>
              <a:t>newsletter</a:t>
            </a:r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B805E47-29F9-8EF0-8F9C-FE7EDA9C5A17}"/>
              </a:ext>
            </a:extLst>
          </p:cNvPr>
          <p:cNvSpPr txBox="1"/>
          <p:nvPr/>
        </p:nvSpPr>
        <p:spPr>
          <a:xfrm>
            <a:off x="4965029" y="1225255"/>
            <a:ext cx="1716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Reconstrucció</a:t>
            </a:r>
            <a:r>
              <a:rPr lang="es-ES" dirty="0"/>
              <a:t> de les </a:t>
            </a:r>
            <a:r>
              <a:rPr lang="es-ES" dirty="0" err="1"/>
              <a:t>pàgines</a:t>
            </a:r>
            <a:r>
              <a:rPr lang="es-ES" dirty="0"/>
              <a:t> HTML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CBDBCC7-A665-1170-E3E3-4ADA33396647}"/>
              </a:ext>
            </a:extLst>
          </p:cNvPr>
          <p:cNvSpPr txBox="1"/>
          <p:nvPr/>
        </p:nvSpPr>
        <p:spPr>
          <a:xfrm>
            <a:off x="9516176" y="1199072"/>
            <a:ext cx="1716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Fusió</a:t>
            </a:r>
            <a:r>
              <a:rPr lang="es-ES" dirty="0"/>
              <a:t> de </a:t>
            </a:r>
            <a:r>
              <a:rPr lang="es-ES" dirty="0" err="1"/>
              <a:t>l'HTML</a:t>
            </a:r>
            <a:r>
              <a:rPr lang="es-ES" dirty="0"/>
              <a:t> </a:t>
            </a:r>
            <a:r>
              <a:rPr lang="es-ES" dirty="0" err="1"/>
              <a:t>amb</a:t>
            </a:r>
            <a:r>
              <a:rPr lang="es-ES" dirty="0"/>
              <a:t> </a:t>
            </a:r>
            <a:r>
              <a:rPr lang="es-ES" dirty="0" err="1"/>
              <a:t>els</a:t>
            </a:r>
            <a:r>
              <a:rPr lang="es-ES" dirty="0"/>
              <a:t> </a:t>
            </a:r>
            <a:r>
              <a:rPr lang="es-ES" dirty="0" err="1"/>
              <a:t>destinataris</a:t>
            </a:r>
            <a:r>
              <a:rPr lang="es-ES" dirty="0"/>
              <a:t> de </a:t>
            </a:r>
            <a:r>
              <a:rPr lang="es-ES" dirty="0" err="1"/>
              <a:t>correu</a:t>
            </a:r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D2AF1F1-5B22-6843-4025-9426012A564D}"/>
              </a:ext>
            </a:extLst>
          </p:cNvPr>
          <p:cNvSpPr txBox="1"/>
          <p:nvPr/>
        </p:nvSpPr>
        <p:spPr>
          <a:xfrm>
            <a:off x="167089" y="1563960"/>
            <a:ext cx="1971935" cy="20313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Recopilación de noticias, comunicados, …</a:t>
            </a:r>
          </a:p>
          <a:p>
            <a:pPr algn="ctr"/>
            <a:endParaRPr lang="es-ES" dirty="0"/>
          </a:p>
          <a:p>
            <a:pPr algn="ctr"/>
            <a:r>
              <a:rPr lang="es-ES" dirty="0"/>
              <a:t>Diseño estético y estratégico de presentación</a:t>
            </a:r>
          </a:p>
        </p:txBody>
      </p:sp>
      <p:pic>
        <p:nvPicPr>
          <p:cNvPr id="1026" name="Picture 2" descr="Microsoft office excel - Iconos Social Media y Logos">
            <a:extLst>
              <a:ext uri="{FF2B5EF4-FFF2-40B4-BE49-F238E27FC236}">
                <a16:creationId xmlns:a16="http://schemas.microsoft.com/office/drawing/2014/main" id="{6541C5F0-FA8D-0E3F-821F-2159547436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03" y="5072332"/>
            <a:ext cx="1299238" cy="1299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lecha: hacia abajo 12">
            <a:extLst>
              <a:ext uri="{FF2B5EF4-FFF2-40B4-BE49-F238E27FC236}">
                <a16:creationId xmlns:a16="http://schemas.microsoft.com/office/drawing/2014/main" id="{B79AEAD5-81AD-990F-B32D-FA976A8DDBA1}"/>
              </a:ext>
            </a:extLst>
          </p:cNvPr>
          <p:cNvSpPr/>
          <p:nvPr/>
        </p:nvSpPr>
        <p:spPr>
          <a:xfrm>
            <a:off x="880322" y="3921551"/>
            <a:ext cx="671961" cy="94270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Flecha: a la derecha 13">
            <a:extLst>
              <a:ext uri="{FF2B5EF4-FFF2-40B4-BE49-F238E27FC236}">
                <a16:creationId xmlns:a16="http://schemas.microsoft.com/office/drawing/2014/main" id="{568FFF1C-77E9-7A2C-2C78-CBE552B29AF2}"/>
              </a:ext>
            </a:extLst>
          </p:cNvPr>
          <p:cNvSpPr/>
          <p:nvPr/>
        </p:nvSpPr>
        <p:spPr>
          <a:xfrm>
            <a:off x="2284345" y="5519275"/>
            <a:ext cx="492433" cy="4053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34" name="Picture 10" descr="Programador de iconos de computadora, dtp, ángulo, mueble, computadora png  | PNGWing">
            <a:extLst>
              <a:ext uri="{FF2B5EF4-FFF2-40B4-BE49-F238E27FC236}">
                <a16:creationId xmlns:a16="http://schemas.microsoft.com/office/drawing/2014/main" id="{12606F09-B816-1D41-B84D-98C9E13C3E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0476" y="5500302"/>
            <a:ext cx="1128557" cy="78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lecha: hacia arriba 17">
            <a:extLst>
              <a:ext uri="{FF2B5EF4-FFF2-40B4-BE49-F238E27FC236}">
                <a16:creationId xmlns:a16="http://schemas.microsoft.com/office/drawing/2014/main" id="{15760E4D-317C-8DB6-4FB4-0E58C74806EF}"/>
              </a:ext>
            </a:extLst>
          </p:cNvPr>
          <p:cNvSpPr/>
          <p:nvPr/>
        </p:nvSpPr>
        <p:spPr>
          <a:xfrm>
            <a:off x="3329212" y="5131233"/>
            <a:ext cx="311084" cy="30613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Flecha: hacia arriba 18">
            <a:extLst>
              <a:ext uri="{FF2B5EF4-FFF2-40B4-BE49-F238E27FC236}">
                <a16:creationId xmlns:a16="http://schemas.microsoft.com/office/drawing/2014/main" id="{CD22566D-5D7E-5A4C-9472-916E29A84E08}"/>
              </a:ext>
            </a:extLst>
          </p:cNvPr>
          <p:cNvSpPr/>
          <p:nvPr/>
        </p:nvSpPr>
        <p:spPr>
          <a:xfrm>
            <a:off x="5689776" y="5131233"/>
            <a:ext cx="311084" cy="30613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0" name="Picture 10" descr="Programador de iconos de computadora, dtp, ángulo, mueble, computadora png  | PNGWing">
            <a:extLst>
              <a:ext uri="{FF2B5EF4-FFF2-40B4-BE49-F238E27FC236}">
                <a16:creationId xmlns:a16="http://schemas.microsoft.com/office/drawing/2014/main" id="{8C55FE61-6F5C-35B0-41BE-3BBEAA663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858" y="5532359"/>
            <a:ext cx="1128557" cy="78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rchivo de extensión html - Iconos Archivos y Carpetas">
            <a:extLst>
              <a:ext uri="{FF2B5EF4-FFF2-40B4-BE49-F238E27FC236}">
                <a16:creationId xmlns:a16="http://schemas.microsoft.com/office/drawing/2014/main" id="{7F71D891-8396-A496-2DAA-D3D04AB35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3348" y="3733231"/>
            <a:ext cx="696195" cy="69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Archivo json - Iconos gratis de interfaz">
            <a:extLst>
              <a:ext uri="{FF2B5EF4-FFF2-40B4-BE49-F238E27FC236}">
                <a16:creationId xmlns:a16="http://schemas.microsoft.com/office/drawing/2014/main" id="{1DC64D89-F7BA-D77D-459B-F4EA21FE7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6143" y="3688153"/>
            <a:ext cx="673281" cy="67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9" name="Grupo 38">
            <a:extLst>
              <a:ext uri="{FF2B5EF4-FFF2-40B4-BE49-F238E27FC236}">
                <a16:creationId xmlns:a16="http://schemas.microsoft.com/office/drawing/2014/main" id="{91E0A7D3-6287-E64E-55E9-D2D4ED1F005C}"/>
              </a:ext>
            </a:extLst>
          </p:cNvPr>
          <p:cNvGrpSpPr/>
          <p:nvPr/>
        </p:nvGrpSpPr>
        <p:grpSpPr>
          <a:xfrm>
            <a:off x="4540677" y="3896392"/>
            <a:ext cx="422044" cy="313774"/>
            <a:chOff x="4658222" y="3855563"/>
            <a:chExt cx="571306" cy="313774"/>
          </a:xfrm>
        </p:grpSpPr>
        <p:cxnSp>
          <p:nvCxnSpPr>
            <p:cNvPr id="27" name="Conector recto de flecha 26">
              <a:extLst>
                <a:ext uri="{FF2B5EF4-FFF2-40B4-BE49-F238E27FC236}">
                  <a16:creationId xmlns:a16="http://schemas.microsoft.com/office/drawing/2014/main" id="{87EEC593-8AF4-2A6C-1BCF-8DBEEBDB08BB}"/>
                </a:ext>
              </a:extLst>
            </p:cNvPr>
            <p:cNvCxnSpPr>
              <a:cxnSpLocks/>
            </p:cNvCxnSpPr>
            <p:nvPr/>
          </p:nvCxnSpPr>
          <p:spPr>
            <a:xfrm>
              <a:off x="4658222" y="3855563"/>
              <a:ext cx="5618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cto de flecha 27">
              <a:extLst>
                <a:ext uri="{FF2B5EF4-FFF2-40B4-BE49-F238E27FC236}">
                  <a16:creationId xmlns:a16="http://schemas.microsoft.com/office/drawing/2014/main" id="{0A33F5C0-38BA-FFC1-5823-3021D4B3077D}"/>
                </a:ext>
              </a:extLst>
            </p:cNvPr>
            <p:cNvCxnSpPr>
              <a:cxnSpLocks/>
            </p:cNvCxnSpPr>
            <p:nvPr/>
          </p:nvCxnSpPr>
          <p:spPr>
            <a:xfrm>
              <a:off x="4667649" y="4007511"/>
              <a:ext cx="5618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recto de flecha 28">
              <a:extLst>
                <a:ext uri="{FF2B5EF4-FFF2-40B4-BE49-F238E27FC236}">
                  <a16:creationId xmlns:a16="http://schemas.microsoft.com/office/drawing/2014/main" id="{525FB9E4-4F6C-585D-603D-4501A8B45E90}"/>
                </a:ext>
              </a:extLst>
            </p:cNvPr>
            <p:cNvCxnSpPr>
              <a:cxnSpLocks/>
            </p:cNvCxnSpPr>
            <p:nvPr/>
          </p:nvCxnSpPr>
          <p:spPr>
            <a:xfrm>
              <a:off x="4658222" y="4169337"/>
              <a:ext cx="5618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0A8815E-CE10-FD5B-FB91-BD8180F5C95A}"/>
              </a:ext>
            </a:extLst>
          </p:cNvPr>
          <p:cNvSpPr txBox="1"/>
          <p:nvPr/>
        </p:nvSpPr>
        <p:spPr>
          <a:xfrm>
            <a:off x="7160038" y="2664261"/>
            <a:ext cx="167129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hlinkClick r:id="rId9"/>
              </a:rPr>
              <a:t>https://asterbcn.github.io/newsletter </a:t>
            </a:r>
            <a:endParaRPr lang="es-ES" sz="1100" dirty="0"/>
          </a:p>
        </p:txBody>
      </p:sp>
      <p:pic>
        <p:nvPicPr>
          <p:cNvPr id="1044" name="Picture 20" descr="Icono de engranaje, símbolo, diseño de icono, engranaje negro, accesorio de  hardware, línea, círculo, ángulo, ángulo, engranaje negro, circulo png |  PNGWing">
            <a:extLst>
              <a:ext uri="{FF2B5EF4-FFF2-40B4-BE49-F238E27FC236}">
                <a16:creationId xmlns:a16="http://schemas.microsoft.com/office/drawing/2014/main" id="{03463264-313B-4633-34B7-1BA975648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933" y="3785262"/>
            <a:ext cx="518063" cy="536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CuadroTexto 39">
            <a:extLst>
              <a:ext uri="{FF2B5EF4-FFF2-40B4-BE49-F238E27FC236}">
                <a16:creationId xmlns:a16="http://schemas.microsoft.com/office/drawing/2014/main" id="{7786B1D5-DE2D-54C7-D376-79FDF3E89562}"/>
              </a:ext>
            </a:extLst>
          </p:cNvPr>
          <p:cNvSpPr txBox="1"/>
          <p:nvPr/>
        </p:nvSpPr>
        <p:spPr>
          <a:xfrm>
            <a:off x="7160038" y="1337571"/>
            <a:ext cx="1716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Obtenir </a:t>
            </a:r>
            <a:r>
              <a:rPr lang="fr-FR" dirty="0" err="1"/>
              <a:t>codi</a:t>
            </a:r>
            <a:r>
              <a:rPr lang="fr-FR" dirty="0"/>
              <a:t> font </a:t>
            </a:r>
            <a:r>
              <a:rPr lang="fr-FR" dirty="0" err="1"/>
              <a:t>del</a:t>
            </a:r>
            <a:r>
              <a:rPr lang="fr-FR" dirty="0"/>
              <a:t> </a:t>
            </a:r>
            <a:r>
              <a:rPr lang="fr-FR" dirty="0" err="1"/>
              <a:t>fitxer</a:t>
            </a:r>
            <a:r>
              <a:rPr lang="fr-FR" dirty="0"/>
              <a:t> HTML</a:t>
            </a:r>
            <a:endParaRPr lang="es-ES" dirty="0"/>
          </a:p>
        </p:txBody>
      </p:sp>
      <p:grpSp>
        <p:nvGrpSpPr>
          <p:cNvPr id="41" name="Grupo 40">
            <a:extLst>
              <a:ext uri="{FF2B5EF4-FFF2-40B4-BE49-F238E27FC236}">
                <a16:creationId xmlns:a16="http://schemas.microsoft.com/office/drawing/2014/main" id="{4855FFEA-D9DD-BEA8-1F71-033A4196EA52}"/>
              </a:ext>
            </a:extLst>
          </p:cNvPr>
          <p:cNvGrpSpPr/>
          <p:nvPr/>
        </p:nvGrpSpPr>
        <p:grpSpPr>
          <a:xfrm>
            <a:off x="6784004" y="3891453"/>
            <a:ext cx="422044" cy="313774"/>
            <a:chOff x="4658222" y="3855563"/>
            <a:chExt cx="571306" cy="313774"/>
          </a:xfrm>
        </p:grpSpPr>
        <p:cxnSp>
          <p:nvCxnSpPr>
            <p:cNvPr id="42" name="Conector recto de flecha 41">
              <a:extLst>
                <a:ext uri="{FF2B5EF4-FFF2-40B4-BE49-F238E27FC236}">
                  <a16:creationId xmlns:a16="http://schemas.microsoft.com/office/drawing/2014/main" id="{91203EEA-0ECF-0D0E-EF36-F7FF25D9E683}"/>
                </a:ext>
              </a:extLst>
            </p:cNvPr>
            <p:cNvCxnSpPr>
              <a:cxnSpLocks/>
            </p:cNvCxnSpPr>
            <p:nvPr/>
          </p:nvCxnSpPr>
          <p:spPr>
            <a:xfrm>
              <a:off x="4658222" y="3855563"/>
              <a:ext cx="5618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cto de flecha 42">
              <a:extLst>
                <a:ext uri="{FF2B5EF4-FFF2-40B4-BE49-F238E27FC236}">
                  <a16:creationId xmlns:a16="http://schemas.microsoft.com/office/drawing/2014/main" id="{CE8FEB7F-3EB0-8F6B-94DE-E424A6FB185B}"/>
                </a:ext>
              </a:extLst>
            </p:cNvPr>
            <p:cNvCxnSpPr>
              <a:cxnSpLocks/>
            </p:cNvCxnSpPr>
            <p:nvPr/>
          </p:nvCxnSpPr>
          <p:spPr>
            <a:xfrm>
              <a:off x="4667649" y="4007511"/>
              <a:ext cx="5618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de flecha 43">
              <a:extLst>
                <a:ext uri="{FF2B5EF4-FFF2-40B4-BE49-F238E27FC236}">
                  <a16:creationId xmlns:a16="http://schemas.microsoft.com/office/drawing/2014/main" id="{7B15B665-BD64-D62C-E4F6-EB3C093087A8}"/>
                </a:ext>
              </a:extLst>
            </p:cNvPr>
            <p:cNvCxnSpPr>
              <a:cxnSpLocks/>
            </p:cNvCxnSpPr>
            <p:nvPr/>
          </p:nvCxnSpPr>
          <p:spPr>
            <a:xfrm>
              <a:off x="4658222" y="4169337"/>
              <a:ext cx="5618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Flecha: hacia arriba 44">
            <a:extLst>
              <a:ext uri="{FF2B5EF4-FFF2-40B4-BE49-F238E27FC236}">
                <a16:creationId xmlns:a16="http://schemas.microsoft.com/office/drawing/2014/main" id="{0B1367D3-0C15-F2CE-5CFE-4A88C2E0B8D0}"/>
              </a:ext>
            </a:extLst>
          </p:cNvPr>
          <p:cNvSpPr/>
          <p:nvPr/>
        </p:nvSpPr>
        <p:spPr>
          <a:xfrm>
            <a:off x="7859498" y="5143470"/>
            <a:ext cx="311084" cy="30613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6" name="Picture 10" descr="Programador de iconos de computadora, dtp, ángulo, mueble, computadora png  | PNGWing">
            <a:extLst>
              <a:ext uri="{FF2B5EF4-FFF2-40B4-BE49-F238E27FC236}">
                <a16:creationId xmlns:a16="http://schemas.microsoft.com/office/drawing/2014/main" id="{F34B1518-2299-6D8F-C5D9-DA2A2FC06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0580" y="5544596"/>
            <a:ext cx="1128557" cy="78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Icono De Correo Electrónico En Estilo Plano PNG , Iconos De Correo  Electrónico, Iconos De Estilo, En Iconos PNG y Vector para Descargar Gratis  | Pngtree | Iconos de redes sociales, Iconos">
            <a:extLst>
              <a:ext uri="{FF2B5EF4-FFF2-40B4-BE49-F238E27FC236}">
                <a16:creationId xmlns:a16="http://schemas.microsoft.com/office/drawing/2014/main" id="{2C7F99A4-6676-CA18-BDA9-9AE01114C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4409" y="3659361"/>
            <a:ext cx="843937" cy="843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Flecha: hacia arriba 46">
            <a:extLst>
              <a:ext uri="{FF2B5EF4-FFF2-40B4-BE49-F238E27FC236}">
                <a16:creationId xmlns:a16="http://schemas.microsoft.com/office/drawing/2014/main" id="{42BC9E5D-17BF-F609-1E19-37C35693E762}"/>
              </a:ext>
            </a:extLst>
          </p:cNvPr>
          <p:cNvSpPr/>
          <p:nvPr/>
        </p:nvSpPr>
        <p:spPr>
          <a:xfrm>
            <a:off x="10282414" y="5131233"/>
            <a:ext cx="311084" cy="30613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8" name="Picture 10" descr="Programador de iconos de computadora, dtp, ángulo, mueble, computadora png  | PNGWing">
            <a:extLst>
              <a:ext uri="{FF2B5EF4-FFF2-40B4-BE49-F238E27FC236}">
                <a16:creationId xmlns:a16="http://schemas.microsoft.com/office/drawing/2014/main" id="{0BB3AD5C-DC13-1DBB-F7EF-49FE05289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3496" y="5532359"/>
            <a:ext cx="1128557" cy="78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CuadroTexto 48">
            <a:extLst>
              <a:ext uri="{FF2B5EF4-FFF2-40B4-BE49-F238E27FC236}">
                <a16:creationId xmlns:a16="http://schemas.microsoft.com/office/drawing/2014/main" id="{3AEECB0A-2CD7-9014-0DA7-0647C0301593}"/>
              </a:ext>
            </a:extLst>
          </p:cNvPr>
          <p:cNvSpPr txBox="1"/>
          <p:nvPr/>
        </p:nvSpPr>
        <p:spPr>
          <a:xfrm>
            <a:off x="3144156" y="20474"/>
            <a:ext cx="5388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2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69E80965-8904-FDC8-98F8-D7B43ADDB500}"/>
              </a:ext>
            </a:extLst>
          </p:cNvPr>
          <p:cNvSpPr txBox="1"/>
          <p:nvPr/>
        </p:nvSpPr>
        <p:spPr>
          <a:xfrm>
            <a:off x="5430695" y="117265"/>
            <a:ext cx="5388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2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DCF386D6-66C6-20A4-AA60-9EB373D5F6A4}"/>
              </a:ext>
            </a:extLst>
          </p:cNvPr>
          <p:cNvSpPr txBox="1"/>
          <p:nvPr/>
        </p:nvSpPr>
        <p:spPr>
          <a:xfrm>
            <a:off x="7590059" y="115999"/>
            <a:ext cx="5388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2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A2819ECB-CC69-F74E-77B6-6E75EFC2F314}"/>
              </a:ext>
            </a:extLst>
          </p:cNvPr>
          <p:cNvSpPr txBox="1"/>
          <p:nvPr/>
        </p:nvSpPr>
        <p:spPr>
          <a:xfrm>
            <a:off x="9905584" y="121107"/>
            <a:ext cx="5388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200" dirty="0">
                <a:solidFill>
                  <a:srgbClr val="FF0000"/>
                </a:solidFill>
              </a:rPr>
              <a:t>4</a:t>
            </a:r>
          </a:p>
        </p:txBody>
      </p:sp>
      <p:grpSp>
        <p:nvGrpSpPr>
          <p:cNvPr id="53" name="Grupo 52">
            <a:extLst>
              <a:ext uri="{FF2B5EF4-FFF2-40B4-BE49-F238E27FC236}">
                <a16:creationId xmlns:a16="http://schemas.microsoft.com/office/drawing/2014/main" id="{76FC1E6E-0763-587D-07D5-5AB9B8D605D9}"/>
              </a:ext>
            </a:extLst>
          </p:cNvPr>
          <p:cNvGrpSpPr/>
          <p:nvPr/>
        </p:nvGrpSpPr>
        <p:grpSpPr>
          <a:xfrm>
            <a:off x="9094132" y="3896392"/>
            <a:ext cx="422044" cy="313774"/>
            <a:chOff x="4658222" y="3855563"/>
            <a:chExt cx="571306" cy="313774"/>
          </a:xfrm>
        </p:grpSpPr>
        <p:cxnSp>
          <p:nvCxnSpPr>
            <p:cNvPr id="54" name="Conector recto de flecha 53">
              <a:extLst>
                <a:ext uri="{FF2B5EF4-FFF2-40B4-BE49-F238E27FC236}">
                  <a16:creationId xmlns:a16="http://schemas.microsoft.com/office/drawing/2014/main" id="{8E500672-4B6B-B5B6-6F45-1A76AEDD230D}"/>
                </a:ext>
              </a:extLst>
            </p:cNvPr>
            <p:cNvCxnSpPr>
              <a:cxnSpLocks/>
            </p:cNvCxnSpPr>
            <p:nvPr/>
          </p:nvCxnSpPr>
          <p:spPr>
            <a:xfrm>
              <a:off x="4658222" y="3855563"/>
              <a:ext cx="5618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cto de flecha 54">
              <a:extLst>
                <a:ext uri="{FF2B5EF4-FFF2-40B4-BE49-F238E27FC236}">
                  <a16:creationId xmlns:a16="http://schemas.microsoft.com/office/drawing/2014/main" id="{122E415C-2942-1B91-D975-42AADC1CD7E6}"/>
                </a:ext>
              </a:extLst>
            </p:cNvPr>
            <p:cNvCxnSpPr>
              <a:cxnSpLocks/>
            </p:cNvCxnSpPr>
            <p:nvPr/>
          </p:nvCxnSpPr>
          <p:spPr>
            <a:xfrm>
              <a:off x="4667649" y="4007511"/>
              <a:ext cx="5618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cto de flecha 55">
              <a:extLst>
                <a:ext uri="{FF2B5EF4-FFF2-40B4-BE49-F238E27FC236}">
                  <a16:creationId xmlns:a16="http://schemas.microsoft.com/office/drawing/2014/main" id="{D9511AE9-4E18-8FCF-BC2F-5E6949F656DC}"/>
                </a:ext>
              </a:extLst>
            </p:cNvPr>
            <p:cNvCxnSpPr>
              <a:cxnSpLocks/>
            </p:cNvCxnSpPr>
            <p:nvPr/>
          </p:nvCxnSpPr>
          <p:spPr>
            <a:xfrm>
              <a:off x="4658222" y="4169337"/>
              <a:ext cx="5618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Elipse 2">
            <a:extLst>
              <a:ext uri="{FF2B5EF4-FFF2-40B4-BE49-F238E27FC236}">
                <a16:creationId xmlns:a16="http://schemas.microsoft.com/office/drawing/2014/main" id="{EDAD65AA-352B-6DAC-8120-F61740C9DF7C}"/>
              </a:ext>
            </a:extLst>
          </p:cNvPr>
          <p:cNvSpPr/>
          <p:nvPr/>
        </p:nvSpPr>
        <p:spPr>
          <a:xfrm>
            <a:off x="4412202" y="1337570"/>
            <a:ext cx="658071" cy="7336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7563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n 23">
            <a:extLst>
              <a:ext uri="{FF2B5EF4-FFF2-40B4-BE49-F238E27FC236}">
                <a16:creationId xmlns:a16="http://schemas.microsoft.com/office/drawing/2014/main" id="{8718DC45-EF23-7482-B5F5-652A7703D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87" y="3224508"/>
            <a:ext cx="7723134" cy="175284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9E9289A-0F7E-9253-B655-A7ECD79EC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7974" y="0"/>
            <a:ext cx="4478294" cy="6795163"/>
          </a:xfrm>
          <a:prstGeom prst="rect">
            <a:avLst/>
          </a:prstGeom>
        </p:spPr>
      </p:pic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5AB850CD-2B22-2723-C0E5-FC3E2C22E55E}"/>
              </a:ext>
            </a:extLst>
          </p:cNvPr>
          <p:cNvCxnSpPr>
            <a:cxnSpLocks/>
          </p:cNvCxnSpPr>
          <p:nvPr/>
        </p:nvCxnSpPr>
        <p:spPr>
          <a:xfrm flipV="1">
            <a:off x="622169" y="1781666"/>
            <a:ext cx="9257122" cy="1932495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16A32771-EEB1-A207-6204-DD7179C88C15}"/>
              </a:ext>
            </a:extLst>
          </p:cNvPr>
          <p:cNvCxnSpPr>
            <a:cxnSpLocks/>
          </p:cNvCxnSpPr>
          <p:nvPr/>
        </p:nvCxnSpPr>
        <p:spPr>
          <a:xfrm flipV="1">
            <a:off x="961534" y="1668544"/>
            <a:ext cx="9568206" cy="319568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B0C7B527-8262-2748-D487-FCAF4B2ADDDA}"/>
              </a:ext>
            </a:extLst>
          </p:cNvPr>
          <p:cNvCxnSpPr>
            <a:cxnSpLocks/>
          </p:cNvCxnSpPr>
          <p:nvPr/>
        </p:nvCxnSpPr>
        <p:spPr>
          <a:xfrm flipV="1">
            <a:off x="2564091" y="2130458"/>
            <a:ext cx="7220932" cy="1849755"/>
          </a:xfrm>
          <a:prstGeom prst="straightConnector1">
            <a:avLst/>
          </a:prstGeom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C98A1013-2E3A-AD20-F8E5-CB4B085DD4AA}"/>
              </a:ext>
            </a:extLst>
          </p:cNvPr>
          <p:cNvCxnSpPr>
            <a:cxnSpLocks/>
          </p:cNvCxnSpPr>
          <p:nvPr/>
        </p:nvCxnSpPr>
        <p:spPr>
          <a:xfrm>
            <a:off x="2422689" y="4329005"/>
            <a:ext cx="7088956" cy="535226"/>
          </a:xfrm>
          <a:prstGeom prst="straightConnector1">
            <a:avLst/>
          </a:prstGeom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609F6D2A-A08B-1434-EA8B-2B120258448A}"/>
              </a:ext>
            </a:extLst>
          </p:cNvPr>
          <p:cNvCxnSpPr>
            <a:cxnSpLocks/>
          </p:cNvCxnSpPr>
          <p:nvPr/>
        </p:nvCxnSpPr>
        <p:spPr>
          <a:xfrm>
            <a:off x="5156462" y="4329005"/>
            <a:ext cx="3403076" cy="842648"/>
          </a:xfrm>
          <a:prstGeom prst="straightConnector1">
            <a:avLst/>
          </a:prstGeom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0182AC6C-B389-99F8-57E3-D04F82E77DA7}"/>
              </a:ext>
            </a:extLst>
          </p:cNvPr>
          <p:cNvCxnSpPr>
            <a:cxnSpLocks/>
          </p:cNvCxnSpPr>
          <p:nvPr/>
        </p:nvCxnSpPr>
        <p:spPr>
          <a:xfrm>
            <a:off x="5156462" y="4100930"/>
            <a:ext cx="3770722" cy="208301"/>
          </a:xfrm>
          <a:prstGeom prst="straightConnector1">
            <a:avLst/>
          </a:prstGeom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A12CE444-1B01-BD37-3D66-0894552FC148}"/>
              </a:ext>
            </a:extLst>
          </p:cNvPr>
          <p:cNvCxnSpPr>
            <a:cxnSpLocks/>
          </p:cNvCxnSpPr>
          <p:nvPr/>
        </p:nvCxnSpPr>
        <p:spPr>
          <a:xfrm>
            <a:off x="6372520" y="4370644"/>
            <a:ext cx="2205871" cy="1521109"/>
          </a:xfrm>
          <a:prstGeom prst="straightConnector1">
            <a:avLst/>
          </a:prstGeom>
          <a:ln w="25400" cap="flat" cmpd="sng" algn="ctr">
            <a:solidFill>
              <a:schemeClr val="accent6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" name="CuadroTexto 2">
            <a:extLst>
              <a:ext uri="{FF2B5EF4-FFF2-40B4-BE49-F238E27FC236}">
                <a16:creationId xmlns:a16="http://schemas.microsoft.com/office/drawing/2014/main" id="{DA1A7077-DB4A-C94E-FF94-25B742EC8FBA}"/>
              </a:ext>
            </a:extLst>
          </p:cNvPr>
          <p:cNvSpPr txBox="1"/>
          <p:nvPr/>
        </p:nvSpPr>
        <p:spPr>
          <a:xfrm>
            <a:off x="183364" y="30605"/>
            <a:ext cx="11086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600" dirty="0">
                <a:solidFill>
                  <a:srgbClr val="FF000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385655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79DB28EC-2553-B346-036F-BFD9D6E2E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931" y="384956"/>
            <a:ext cx="5093021" cy="6532026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CED97EC-DB1C-330B-AF34-191F162D0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422" y="325974"/>
            <a:ext cx="3391619" cy="6405517"/>
          </a:xfrm>
          <a:prstGeom prst="rect">
            <a:avLst/>
          </a:prstGeom>
        </p:spPr>
      </p:pic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97FF4BD7-FB4B-1D2A-ACCE-BE149B04F850}"/>
              </a:ext>
            </a:extLst>
          </p:cNvPr>
          <p:cNvCxnSpPr>
            <a:cxnSpLocks/>
          </p:cNvCxnSpPr>
          <p:nvPr/>
        </p:nvCxnSpPr>
        <p:spPr>
          <a:xfrm flipH="1">
            <a:off x="3355675" y="560918"/>
            <a:ext cx="2597463" cy="9415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7154EA90-6D0E-778E-80F5-E26858D5DC0E}"/>
              </a:ext>
            </a:extLst>
          </p:cNvPr>
          <p:cNvCxnSpPr>
            <a:cxnSpLocks/>
          </p:cNvCxnSpPr>
          <p:nvPr/>
        </p:nvCxnSpPr>
        <p:spPr>
          <a:xfrm flipH="1">
            <a:off x="3269411" y="722340"/>
            <a:ext cx="2587925" cy="9561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FF32274F-D37C-4EFB-4A82-8FE0F7925E36}"/>
              </a:ext>
            </a:extLst>
          </p:cNvPr>
          <p:cNvCxnSpPr>
            <a:cxnSpLocks/>
          </p:cNvCxnSpPr>
          <p:nvPr/>
        </p:nvCxnSpPr>
        <p:spPr>
          <a:xfrm flipH="1">
            <a:off x="3269411" y="1367465"/>
            <a:ext cx="2826589" cy="6110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0623A7E2-5695-F318-5B7E-7EE9FA0E2C0F}"/>
              </a:ext>
            </a:extLst>
          </p:cNvPr>
          <p:cNvCxnSpPr>
            <a:cxnSpLocks/>
          </p:cNvCxnSpPr>
          <p:nvPr/>
        </p:nvCxnSpPr>
        <p:spPr>
          <a:xfrm flipH="1">
            <a:off x="2380891" y="1525879"/>
            <a:ext cx="3715109" cy="868044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0A9F8307-61A7-0142-905C-2FB6AE45CB47}"/>
              </a:ext>
            </a:extLst>
          </p:cNvPr>
          <p:cNvCxnSpPr>
            <a:cxnSpLocks/>
          </p:cNvCxnSpPr>
          <p:nvPr/>
        </p:nvCxnSpPr>
        <p:spPr>
          <a:xfrm flipH="1">
            <a:off x="3502325" y="1898847"/>
            <a:ext cx="2450813" cy="9144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420E4A36-8069-42E3-9E09-E1E61AC50EDA}"/>
              </a:ext>
            </a:extLst>
          </p:cNvPr>
          <p:cNvCxnSpPr>
            <a:cxnSpLocks/>
          </p:cNvCxnSpPr>
          <p:nvPr/>
        </p:nvCxnSpPr>
        <p:spPr>
          <a:xfrm flipH="1" flipV="1">
            <a:off x="4123426" y="3821502"/>
            <a:ext cx="2053087" cy="93325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2FEB00EA-45B8-D341-A4B0-291A63EA9E17}"/>
              </a:ext>
            </a:extLst>
          </p:cNvPr>
          <p:cNvCxnSpPr>
            <a:cxnSpLocks/>
          </p:cNvCxnSpPr>
          <p:nvPr/>
        </p:nvCxnSpPr>
        <p:spPr>
          <a:xfrm flipH="1">
            <a:off x="3890513" y="1540931"/>
            <a:ext cx="2209388" cy="87639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C4055FC5-B6BB-8EA3-E1EC-BF303ABC62DA}"/>
              </a:ext>
            </a:extLst>
          </p:cNvPr>
          <p:cNvCxnSpPr>
            <a:cxnSpLocks/>
          </p:cNvCxnSpPr>
          <p:nvPr/>
        </p:nvCxnSpPr>
        <p:spPr>
          <a:xfrm flipH="1">
            <a:off x="3890513" y="4044748"/>
            <a:ext cx="2139351" cy="192141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CuadroTexto 30">
            <a:extLst>
              <a:ext uri="{FF2B5EF4-FFF2-40B4-BE49-F238E27FC236}">
                <a16:creationId xmlns:a16="http://schemas.microsoft.com/office/drawing/2014/main" id="{947D9320-8839-A0FB-8F0E-1681DE0903F3}"/>
              </a:ext>
            </a:extLst>
          </p:cNvPr>
          <p:cNvSpPr txBox="1"/>
          <p:nvPr/>
        </p:nvSpPr>
        <p:spPr>
          <a:xfrm>
            <a:off x="1572238" y="25881"/>
            <a:ext cx="244767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hlinkClick r:id="rId4"/>
              </a:rPr>
              <a:t>https://asterbcn.github.io/newsletter </a:t>
            </a:r>
            <a:endParaRPr lang="es-ES" sz="1100" dirty="0"/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6981824E-EDB5-2747-1DFC-9D8BDBC5820C}"/>
              </a:ext>
            </a:extLst>
          </p:cNvPr>
          <p:cNvSpPr txBox="1"/>
          <p:nvPr/>
        </p:nvSpPr>
        <p:spPr>
          <a:xfrm>
            <a:off x="6130506" y="72047"/>
            <a:ext cx="385888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hlinkClick r:id="rId5"/>
              </a:rPr>
              <a:t>https://github.com/AsterBCN/repository/edit/main/db.json</a:t>
            </a:r>
            <a:endParaRPr lang="es-ES" sz="1100" dirty="0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7FFCC2BC-A752-2143-2659-437057FAA964}"/>
              </a:ext>
            </a:extLst>
          </p:cNvPr>
          <p:cNvSpPr txBox="1"/>
          <p:nvPr/>
        </p:nvSpPr>
        <p:spPr>
          <a:xfrm>
            <a:off x="-68339" y="2105561"/>
            <a:ext cx="11086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600" dirty="0">
                <a:solidFill>
                  <a:srgbClr val="FF000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44902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9C2BBE1-75D8-DCE9-0CDF-89DC390B0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027" y="963413"/>
            <a:ext cx="5205660" cy="5545891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284AA95-26C5-0CED-1FFE-7EB3DEDB99FD}"/>
              </a:ext>
            </a:extLst>
          </p:cNvPr>
          <p:cNvSpPr txBox="1"/>
          <p:nvPr/>
        </p:nvSpPr>
        <p:spPr>
          <a:xfrm>
            <a:off x="6221936" y="1096202"/>
            <a:ext cx="4792141" cy="44319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sz="1100" dirty="0">
                <a:solidFill>
                  <a:schemeClr val="accent6">
                    <a:lumMod val="75000"/>
                  </a:schemeClr>
                </a:solidFill>
              </a:rPr>
              <a:t>id</a:t>
            </a:r>
            <a:r>
              <a:rPr lang="es-ES" sz="1100" dirty="0"/>
              <a:t>: Representa el número de publicación.  Es importante que el comunicado que queremos que se visualice tenga el número de Id más alto</a:t>
            </a:r>
          </a:p>
          <a:p>
            <a:endParaRPr lang="es-ES" sz="11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s-ES" sz="1100" dirty="0" err="1">
                <a:solidFill>
                  <a:schemeClr val="accent6">
                    <a:lumMod val="75000"/>
                  </a:schemeClr>
                </a:solidFill>
              </a:rPr>
              <a:t>category</a:t>
            </a:r>
            <a:r>
              <a:rPr lang="es-ES" sz="1100" dirty="0"/>
              <a:t>: Los comunicados se agrupan por categorías.</a:t>
            </a:r>
          </a:p>
          <a:p>
            <a:endParaRPr lang="es-ES" sz="1100" dirty="0"/>
          </a:p>
          <a:p>
            <a:r>
              <a:rPr lang="es-ES" sz="1100" dirty="0" err="1">
                <a:solidFill>
                  <a:schemeClr val="accent6">
                    <a:lumMod val="75000"/>
                  </a:schemeClr>
                </a:solidFill>
              </a:rPr>
              <a:t>order</a:t>
            </a:r>
            <a:r>
              <a:rPr lang="es-ES" sz="1100" dirty="0"/>
              <a:t>:      Dentro de cada categoría, los comunicados se ordenan por este campo. </a:t>
            </a:r>
          </a:p>
          <a:p>
            <a:r>
              <a:rPr lang="es-ES" sz="1100" dirty="0"/>
              <a:t>                  Si el orden es impar la foto sale a la izquierda, si es par a la derecha.</a:t>
            </a:r>
          </a:p>
          <a:p>
            <a:endParaRPr lang="es-ES" sz="1100" dirty="0"/>
          </a:p>
          <a:p>
            <a:r>
              <a:rPr lang="es-ES" sz="1100" dirty="0" err="1">
                <a:solidFill>
                  <a:schemeClr val="accent6">
                    <a:lumMod val="75000"/>
                  </a:schemeClr>
                </a:solidFill>
              </a:rPr>
              <a:t>summary</a:t>
            </a:r>
            <a:r>
              <a:rPr lang="es-ES" sz="1100" dirty="0"/>
              <a:t>:  No pu</a:t>
            </a:r>
            <a:r>
              <a:rPr lang="es-ES" sz="1100" dirty="0">
                <a:solidFill>
                  <a:schemeClr val="accent6">
                    <a:lumMod val="75000"/>
                  </a:schemeClr>
                </a:solidFill>
              </a:rPr>
              <a:t>ede</a:t>
            </a:r>
            <a:r>
              <a:rPr lang="es-ES" sz="1100" dirty="0"/>
              <a:t>n haber 'saltos de línea'.  Se representan con los valores ‘</a:t>
            </a:r>
            <a:r>
              <a:rPr lang="es-ES" sz="1100" dirty="0">
                <a:solidFill>
                  <a:srgbClr val="FF0000"/>
                </a:solidFill>
              </a:rPr>
              <a:t>\n</a:t>
            </a:r>
            <a:r>
              <a:rPr lang="es-ES" sz="1100" dirty="0"/>
              <a:t>'</a:t>
            </a:r>
          </a:p>
          <a:p>
            <a:r>
              <a:rPr lang="es-ES" sz="1100" dirty="0"/>
              <a:t>                     Para representar una 'comilla doble’ usar ‘</a:t>
            </a:r>
            <a:r>
              <a:rPr lang="es-ES" sz="1100" dirty="0">
                <a:solidFill>
                  <a:srgbClr val="FF0000"/>
                </a:solidFill>
              </a:rPr>
              <a:t>\'‘</a:t>
            </a:r>
            <a:r>
              <a:rPr lang="es-ES" sz="1100" dirty="0"/>
              <a:t>’. </a:t>
            </a:r>
          </a:p>
          <a:p>
            <a:r>
              <a:rPr lang="es-ES" sz="1100" dirty="0"/>
              <a:t>:  No pueden haber 'saltos de línea'.  Se representan con los valores ‘</a:t>
            </a:r>
            <a:r>
              <a:rPr lang="es-ES" sz="1100" dirty="0">
                <a:solidFill>
                  <a:srgbClr val="FF0000"/>
                </a:solidFill>
              </a:rPr>
              <a:t>\n</a:t>
            </a:r>
            <a:r>
              <a:rPr lang="es-ES" sz="1100" dirty="0"/>
              <a:t>'</a:t>
            </a:r>
          </a:p>
          <a:p>
            <a:r>
              <a:rPr lang="es-ES" sz="1100" dirty="0"/>
              <a:t>                     Para representar una 'comilla doble’ usar ‘</a:t>
            </a:r>
            <a:r>
              <a:rPr lang="es-ES" sz="1100" dirty="0">
                <a:solidFill>
                  <a:srgbClr val="FF0000"/>
                </a:solidFill>
              </a:rPr>
              <a:t>\''</a:t>
            </a:r>
            <a:r>
              <a:rPr lang="es-ES" sz="1100" dirty="0"/>
              <a:t>'. </a:t>
            </a:r>
          </a:p>
          <a:p>
            <a:r>
              <a:rPr lang="es-ES" sz="1100" dirty="0" err="1">
                <a:solidFill>
                  <a:schemeClr val="accent6">
                    <a:lumMod val="75000"/>
                  </a:schemeClr>
                </a:solidFill>
              </a:rPr>
              <a:t>widthPhoto</a:t>
            </a:r>
            <a:r>
              <a:rPr lang="es-ES" sz="1100" dirty="0">
                <a:solidFill>
                  <a:schemeClr val="accent6">
                    <a:lumMod val="75000"/>
                  </a:schemeClr>
                </a:solidFill>
              </a:rPr>
              <a:t>: </a:t>
            </a:r>
            <a:r>
              <a:rPr lang="es-ES" sz="1100" dirty="0"/>
              <a:t>Representa el tanto por ciento de la fila que ocupa la foto </a:t>
            </a:r>
          </a:p>
          <a:p>
            <a:endParaRPr lang="es-ES" sz="1000" dirty="0"/>
          </a:p>
          <a:p>
            <a:r>
              <a:rPr lang="es-ES" sz="1000" dirty="0"/>
              <a:t>            -----------------------------------------------------------------------------------------</a:t>
            </a:r>
          </a:p>
          <a:p>
            <a:r>
              <a:rPr lang="es-ES" sz="1000" dirty="0"/>
              <a:t>Deben respetarse escrupulosamente los campos representados en verde en la figura, así como los signos  '</a:t>
            </a:r>
            <a:r>
              <a:rPr lang="es-ES" sz="1000" dirty="0">
                <a:solidFill>
                  <a:srgbClr val="FF0000"/>
                </a:solidFill>
              </a:rPr>
              <a:t>{</a:t>
            </a:r>
            <a:r>
              <a:rPr lang="es-ES" sz="1000" dirty="0"/>
              <a:t>'    '</a:t>
            </a:r>
            <a:r>
              <a:rPr lang="es-ES" sz="1000" dirty="0">
                <a:solidFill>
                  <a:srgbClr val="FF0000"/>
                </a:solidFill>
              </a:rPr>
              <a:t>}</a:t>
            </a:r>
            <a:r>
              <a:rPr lang="es-ES" sz="1000" dirty="0"/>
              <a:t> '   ' </a:t>
            </a:r>
            <a:r>
              <a:rPr lang="es-ES" sz="1000" dirty="0">
                <a:solidFill>
                  <a:srgbClr val="FF0000"/>
                </a:solidFill>
              </a:rPr>
              <a:t>[</a:t>
            </a:r>
            <a:r>
              <a:rPr lang="es-ES" sz="1000" dirty="0"/>
              <a:t>'    ‘</a:t>
            </a:r>
            <a:r>
              <a:rPr lang="es-ES" sz="1000" dirty="0">
                <a:solidFill>
                  <a:srgbClr val="FF0000"/>
                </a:solidFill>
              </a:rPr>
              <a:t>]</a:t>
            </a:r>
            <a:r>
              <a:rPr lang="es-ES" sz="1000" dirty="0"/>
              <a:t> '   '</a:t>
            </a:r>
            <a:r>
              <a:rPr lang="es-ES" sz="1000" dirty="0">
                <a:solidFill>
                  <a:srgbClr val="FF0000"/>
                </a:solidFill>
              </a:rPr>
              <a:t>=</a:t>
            </a:r>
            <a:r>
              <a:rPr lang="es-ES" sz="1000" dirty="0"/>
              <a:t>'    '</a:t>
            </a:r>
            <a:r>
              <a:rPr lang="es-ES" sz="1000" dirty="0">
                <a:solidFill>
                  <a:srgbClr val="FF0000"/>
                </a:solidFill>
              </a:rPr>
              <a:t>:</a:t>
            </a:r>
            <a:r>
              <a:rPr lang="es-ES" sz="1000" dirty="0"/>
              <a:t>'.       </a:t>
            </a:r>
          </a:p>
          <a:p>
            <a:endParaRPr lang="es-ES" sz="1000" dirty="0"/>
          </a:p>
          <a:p>
            <a:pPr algn="ctr"/>
            <a:r>
              <a:rPr lang="es-ES" sz="1400" dirty="0">
                <a:hlinkClick r:id="rId3"/>
              </a:rPr>
              <a:t>JSON </a:t>
            </a:r>
            <a:r>
              <a:rPr lang="es-ES" sz="1400" dirty="0" err="1">
                <a:hlinkClick r:id="rId3"/>
              </a:rPr>
              <a:t>Validator</a:t>
            </a:r>
            <a:r>
              <a:rPr lang="es-ES" sz="1400" dirty="0">
                <a:hlinkClick r:id="rId3"/>
              </a:rPr>
              <a:t> (piliapp.com)</a:t>
            </a:r>
            <a:endParaRPr lang="es-ES" sz="1400" dirty="0"/>
          </a:p>
          <a:p>
            <a:pPr algn="ctr"/>
            <a:endParaRPr lang="es-ES" sz="1400" dirty="0"/>
          </a:p>
          <a:p>
            <a:pPr algn="ctr"/>
            <a:endParaRPr lang="es-ES" sz="1400" dirty="0"/>
          </a:p>
          <a:p>
            <a:pPr algn="ctr"/>
            <a:r>
              <a:rPr lang="es-ES" sz="1200" dirty="0">
                <a:solidFill>
                  <a:srgbClr val="FF0000"/>
                </a:solidFill>
              </a:rPr>
              <a:t>¡¡¡ Es importante comprobar que el fichero está bien formado antes de subirlo al repositorio !!!</a:t>
            </a:r>
          </a:p>
          <a:p>
            <a:pPr algn="ctr"/>
            <a:endParaRPr lang="es-ES" sz="12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4DFA37-3CAF-3155-683D-A215570C33C0}"/>
              </a:ext>
            </a:extLst>
          </p:cNvPr>
          <p:cNvSpPr txBox="1"/>
          <p:nvPr/>
        </p:nvSpPr>
        <p:spPr>
          <a:xfrm>
            <a:off x="-166027" y="1159129"/>
            <a:ext cx="11086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6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0A8A642-74B5-1558-217E-23B1F11E29FC}"/>
              </a:ext>
            </a:extLst>
          </p:cNvPr>
          <p:cNvSpPr txBox="1"/>
          <p:nvPr/>
        </p:nvSpPr>
        <p:spPr>
          <a:xfrm>
            <a:off x="942640" y="593503"/>
            <a:ext cx="385888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hlinkClick r:id="rId4"/>
              </a:rPr>
              <a:t>https://github.com/AsterBCN/repository/edit/main/db.json</a:t>
            </a:r>
            <a:endParaRPr lang="es-ES" sz="1100" dirty="0"/>
          </a:p>
        </p:txBody>
      </p:sp>
    </p:spTree>
    <p:extLst>
      <p:ext uri="{BB962C8B-B14F-4D97-AF65-F5344CB8AC3E}">
        <p14:creationId xmlns:p14="http://schemas.microsoft.com/office/powerpoint/2010/main" val="2886117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2CD9D44-22DC-79FB-290D-7AACABE8E27D}"/>
              </a:ext>
            </a:extLst>
          </p:cNvPr>
          <p:cNvSpPr txBox="1"/>
          <p:nvPr/>
        </p:nvSpPr>
        <p:spPr>
          <a:xfrm>
            <a:off x="2397849" y="703522"/>
            <a:ext cx="6603474" cy="25545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sz="1200" dirty="0"/>
              <a:t>Para modificar los contenidos debe accederse al fichero a través de la URL de </a:t>
            </a:r>
            <a:r>
              <a:rPr lang="es-ES" sz="1200" dirty="0" err="1"/>
              <a:t>github</a:t>
            </a:r>
            <a:r>
              <a:rPr lang="es-ES" sz="1200" dirty="0"/>
              <a:t>.  </a:t>
            </a:r>
          </a:p>
          <a:p>
            <a:r>
              <a:rPr lang="es-ES" sz="1200" dirty="0"/>
              <a:t>1 - Tendremos en un editor el fichero JSON. Lo seleccionamos todo y cortamos en el portapapeles</a:t>
            </a:r>
          </a:p>
          <a:p>
            <a:r>
              <a:rPr lang="es-ES" sz="1200" dirty="0"/>
              <a:t>2 - Picar sobre el icono del lápiz para editar.</a:t>
            </a:r>
          </a:p>
          <a:p>
            <a:r>
              <a:rPr lang="es-ES" sz="1200" dirty="0"/>
              <a:t>3 - Modificar el fichero </a:t>
            </a:r>
            <a:r>
              <a:rPr lang="es-ES" sz="1200" dirty="0" err="1"/>
              <a:t>github</a:t>
            </a:r>
            <a:r>
              <a:rPr lang="es-ES" sz="1200" dirty="0"/>
              <a:t>. Generalmente será borrarlo todo y pegar el contenido del portapapeles. </a:t>
            </a:r>
          </a:p>
          <a:p>
            <a:r>
              <a:rPr lang="es-ES" sz="1200" dirty="0"/>
              <a:t>4 - Pulsar el botón '</a:t>
            </a:r>
            <a:r>
              <a:rPr lang="es-ES" sz="1200" dirty="0" err="1"/>
              <a:t>Commit</a:t>
            </a:r>
            <a:r>
              <a:rPr lang="es-ES" sz="1200" dirty="0"/>
              <a:t> </a:t>
            </a:r>
            <a:r>
              <a:rPr lang="es-ES" sz="1200" dirty="0" err="1"/>
              <a:t>changes</a:t>
            </a:r>
            <a:r>
              <a:rPr lang="es-ES" sz="1200" dirty="0"/>
              <a:t>'. En la ventana emergente poner en el campo '</a:t>
            </a:r>
            <a:r>
              <a:rPr lang="es-ES" sz="1200" dirty="0" err="1"/>
              <a:t>Commit</a:t>
            </a:r>
            <a:r>
              <a:rPr lang="es-ES" sz="1200" dirty="0"/>
              <a:t> </a:t>
            </a:r>
            <a:r>
              <a:rPr lang="es-ES" sz="1200" dirty="0" err="1"/>
              <a:t>change</a:t>
            </a:r>
            <a:r>
              <a:rPr lang="es-ES" sz="1200" dirty="0"/>
              <a:t>' el </a:t>
            </a:r>
            <a:r>
              <a:rPr lang="es-ES" sz="1200" dirty="0" err="1"/>
              <a:t>text</a:t>
            </a:r>
            <a:r>
              <a:rPr lang="es-ES" sz="1200" dirty="0"/>
              <a:t> '</a:t>
            </a:r>
            <a:r>
              <a:rPr lang="es-ES" sz="1200" dirty="0" err="1"/>
              <a:t>Butlletí</a:t>
            </a:r>
            <a:r>
              <a:rPr lang="es-ES" sz="1200" dirty="0"/>
              <a:t> XXX' y pulsar ‘</a:t>
            </a:r>
            <a:r>
              <a:rPr lang="es-ES" sz="1200" dirty="0" err="1"/>
              <a:t>Commit</a:t>
            </a:r>
            <a:r>
              <a:rPr lang="es-ES" sz="1200" dirty="0"/>
              <a:t> </a:t>
            </a:r>
            <a:r>
              <a:rPr lang="es-ES" sz="1200" dirty="0" err="1"/>
              <a:t>changes</a:t>
            </a:r>
            <a:r>
              <a:rPr lang="es-ES" sz="1200" dirty="0"/>
              <a:t>’</a:t>
            </a:r>
          </a:p>
          <a:p>
            <a:endParaRPr lang="es-ES" sz="1200" dirty="0"/>
          </a:p>
          <a:p>
            <a:r>
              <a:rPr lang="es-ES" sz="1200" dirty="0"/>
              <a:t>El fichero queda modificado y pasado un minuto será accesible desde: </a:t>
            </a:r>
          </a:p>
          <a:p>
            <a:pPr algn="ctr"/>
            <a:r>
              <a:rPr lang="es-ES" sz="1600" dirty="0">
                <a:solidFill>
                  <a:schemeClr val="accent5">
                    <a:lumMod val="75000"/>
                  </a:schemeClr>
                </a:solidFill>
                <a:hlinkClick r:id="rId2"/>
              </a:rPr>
              <a:t>https://my-json-server.typicode.com/AsterBCN/repository/db</a:t>
            </a:r>
            <a:endParaRPr lang="es-ES" sz="1600" dirty="0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endParaRPr lang="es-ES" sz="1600" dirty="0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r>
              <a:rPr lang="es-ES" sz="1600" dirty="0">
                <a:solidFill>
                  <a:srgbClr val="FF0000"/>
                </a:solidFill>
              </a:rPr>
              <a:t>¡¡¡ Es importante comprobar que el fichero ha sido modificado !!!</a:t>
            </a:r>
          </a:p>
          <a:p>
            <a:pPr algn="ctr"/>
            <a:endParaRPr lang="es-ES" sz="16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506D213-EE6D-9303-8243-316463E33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641" y="3587047"/>
            <a:ext cx="6133889" cy="294029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AE52FED-F7DE-B49D-04BC-49046733157C}"/>
              </a:ext>
            </a:extLst>
          </p:cNvPr>
          <p:cNvSpPr txBox="1"/>
          <p:nvPr/>
        </p:nvSpPr>
        <p:spPr>
          <a:xfrm>
            <a:off x="-166027" y="1159129"/>
            <a:ext cx="11086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600" dirty="0">
                <a:solidFill>
                  <a:srgbClr val="FF000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914974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2782D3D-4B03-6B0C-0B83-95C9480DC136}"/>
              </a:ext>
            </a:extLst>
          </p:cNvPr>
          <p:cNvSpPr txBox="1"/>
          <p:nvPr/>
        </p:nvSpPr>
        <p:spPr>
          <a:xfrm>
            <a:off x="122549" y="574893"/>
            <a:ext cx="686271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u="sng" dirty="0"/>
              <a:t>Alternativa a actualizar el fichero JSON desde una consola de comandos </a:t>
            </a:r>
          </a:p>
          <a:p>
            <a:endParaRPr lang="es-ES" dirty="0"/>
          </a:p>
          <a:p>
            <a:r>
              <a:rPr lang="es-ES" sz="1600" dirty="0"/>
              <a:t>Debe tener el programa </a:t>
            </a:r>
            <a:r>
              <a:rPr lang="es-ES" sz="1600" dirty="0" err="1"/>
              <a:t>git</a:t>
            </a:r>
            <a:r>
              <a:rPr lang="es-ES" sz="1600" dirty="0"/>
              <a:t> instalado ( https://git-scm.com )</a:t>
            </a:r>
          </a:p>
          <a:p>
            <a:r>
              <a:rPr lang="es-ES" sz="1600" dirty="0"/>
              <a:t>Crear un directorio que contenga exclusivamente el fichero '</a:t>
            </a:r>
            <a:r>
              <a:rPr lang="es-ES" sz="1600" dirty="0" err="1"/>
              <a:t>newsletter.json</a:t>
            </a:r>
            <a:r>
              <a:rPr lang="es-ES" sz="1600" dirty="0"/>
              <a:t>' donde habremos copiado su contenido</a:t>
            </a:r>
          </a:p>
          <a:p>
            <a:r>
              <a:rPr lang="es-ES" sz="1600" dirty="0"/>
              <a:t>	La primera vez (y solo una vez):  				</a:t>
            </a:r>
          </a:p>
          <a:p>
            <a:r>
              <a:rPr lang="es-ES" sz="1600" dirty="0"/>
              <a:t>		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echo "# Borrar-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xyz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" &gt;&gt; README.md</a:t>
            </a:r>
          </a:p>
          <a:p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		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git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init</a:t>
            </a:r>
            <a:endParaRPr lang="es-ES" sz="16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		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git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add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 README.md</a:t>
            </a:r>
          </a:p>
          <a:p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		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git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commit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 -m "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first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commit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"</a:t>
            </a:r>
          </a:p>
          <a:p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		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git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branch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 -M 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main</a:t>
            </a:r>
            <a:endParaRPr lang="es-ES" sz="16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		</a:t>
            </a:r>
            <a:r>
              <a:rPr lang="es-ES" sz="1400" dirty="0" err="1">
                <a:solidFill>
                  <a:schemeClr val="accent5">
                    <a:lumMod val="75000"/>
                  </a:schemeClr>
                </a:solidFill>
              </a:rPr>
              <a:t>git</a:t>
            </a:r>
            <a:r>
              <a:rPr lang="es-ES" sz="1400" dirty="0">
                <a:solidFill>
                  <a:schemeClr val="accent5">
                    <a:lumMod val="75000"/>
                  </a:schemeClr>
                </a:solidFill>
              </a:rPr>
              <a:t> remote </a:t>
            </a:r>
            <a:r>
              <a:rPr lang="es-ES" sz="1400" dirty="0" err="1">
                <a:solidFill>
                  <a:schemeClr val="accent5">
                    <a:lumMod val="75000"/>
                  </a:schemeClr>
                </a:solidFill>
              </a:rPr>
              <a:t>add</a:t>
            </a:r>
            <a:r>
              <a:rPr lang="es-ES" sz="1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accent5">
                    <a:lumMod val="75000"/>
                  </a:schemeClr>
                </a:solidFill>
              </a:rPr>
              <a:t>origin</a:t>
            </a:r>
            <a:r>
              <a:rPr lang="es-ES" sz="1400" dirty="0">
                <a:solidFill>
                  <a:schemeClr val="accent5">
                    <a:lumMod val="75000"/>
                  </a:schemeClr>
                </a:solidFill>
              </a:rPr>
              <a:t> https://github.com/CaptWhite/newsletter.git</a:t>
            </a:r>
            <a:endParaRPr lang="es-ES" sz="16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		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git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push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 -u 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origin</a:t>
            </a:r>
            <a:r>
              <a:rPr lang="es-ES" sz="16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accent5">
                    <a:lumMod val="75000"/>
                  </a:schemeClr>
                </a:solidFill>
              </a:rPr>
              <a:t>main</a:t>
            </a:r>
            <a:endParaRPr lang="es-ES" sz="16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s-ES" sz="1600" dirty="0"/>
              <a:t>	En veces sucesivas:</a:t>
            </a:r>
          </a:p>
          <a:p>
            <a:r>
              <a:rPr lang="es-ES" sz="1600" dirty="0"/>
              <a:t>		</a:t>
            </a:r>
            <a:r>
              <a:rPr lang="es-ES" sz="1600" dirty="0" err="1">
                <a:solidFill>
                  <a:srgbClr val="FF0000"/>
                </a:solidFill>
              </a:rPr>
              <a:t>git</a:t>
            </a:r>
            <a:r>
              <a:rPr lang="es-ES" sz="1600" dirty="0">
                <a:solidFill>
                  <a:srgbClr val="FF0000"/>
                </a:solidFill>
              </a:rPr>
              <a:t> </a:t>
            </a:r>
            <a:r>
              <a:rPr lang="es-ES" sz="1600" dirty="0" err="1">
                <a:solidFill>
                  <a:srgbClr val="FF0000"/>
                </a:solidFill>
              </a:rPr>
              <a:t>add</a:t>
            </a:r>
            <a:r>
              <a:rPr lang="es-ES" sz="1600" dirty="0">
                <a:solidFill>
                  <a:srgbClr val="FF0000"/>
                </a:solidFill>
              </a:rPr>
              <a:t> .</a:t>
            </a:r>
          </a:p>
          <a:p>
            <a:r>
              <a:rPr lang="es-ES" sz="1600" dirty="0">
                <a:solidFill>
                  <a:srgbClr val="FF0000"/>
                </a:solidFill>
              </a:rPr>
              <a:t>		</a:t>
            </a:r>
            <a:r>
              <a:rPr lang="es-ES" sz="1600" dirty="0" err="1">
                <a:solidFill>
                  <a:srgbClr val="FF0000"/>
                </a:solidFill>
              </a:rPr>
              <a:t>git</a:t>
            </a:r>
            <a:r>
              <a:rPr lang="es-ES" sz="1600" dirty="0">
                <a:solidFill>
                  <a:srgbClr val="FF0000"/>
                </a:solidFill>
              </a:rPr>
              <a:t> </a:t>
            </a:r>
            <a:r>
              <a:rPr lang="es-ES" sz="1600" dirty="0" err="1">
                <a:solidFill>
                  <a:srgbClr val="FF0000"/>
                </a:solidFill>
              </a:rPr>
              <a:t>commit</a:t>
            </a:r>
            <a:r>
              <a:rPr lang="es-ES" sz="1600" dirty="0">
                <a:solidFill>
                  <a:srgbClr val="FF0000"/>
                </a:solidFill>
              </a:rPr>
              <a:t> -m "</a:t>
            </a:r>
            <a:r>
              <a:rPr lang="es-ES" sz="1600" b="1" noProof="1">
                <a:solidFill>
                  <a:srgbClr val="FF0000"/>
                </a:solidFill>
              </a:rPr>
              <a:t> </a:t>
            </a:r>
            <a:r>
              <a:rPr lang="es-ES" sz="1400" noProof="1">
                <a:solidFill>
                  <a:srgbClr val="FF0000"/>
                </a:solidFill>
              </a:rPr>
              <a:t>Butlletí 102 </a:t>
            </a:r>
            <a:r>
              <a:rPr lang="es-ES" sz="1600" dirty="0">
                <a:solidFill>
                  <a:srgbClr val="FF0000"/>
                </a:solidFill>
              </a:rPr>
              <a:t>"</a:t>
            </a:r>
          </a:p>
          <a:p>
            <a:r>
              <a:rPr lang="es-ES" sz="1600" dirty="0">
                <a:solidFill>
                  <a:srgbClr val="FF0000"/>
                </a:solidFill>
              </a:rPr>
              <a:t>		</a:t>
            </a:r>
            <a:r>
              <a:rPr lang="es-ES" sz="1600" dirty="0" err="1">
                <a:solidFill>
                  <a:srgbClr val="FF0000"/>
                </a:solidFill>
              </a:rPr>
              <a:t>git</a:t>
            </a:r>
            <a:r>
              <a:rPr lang="es-ES" sz="1600" dirty="0">
                <a:solidFill>
                  <a:srgbClr val="FF0000"/>
                </a:solidFill>
              </a:rPr>
              <a:t> </a:t>
            </a:r>
            <a:r>
              <a:rPr lang="es-ES" sz="1600" dirty="0" err="1">
                <a:solidFill>
                  <a:srgbClr val="FF0000"/>
                </a:solidFill>
              </a:rPr>
              <a:t>push</a:t>
            </a:r>
            <a:r>
              <a:rPr lang="es-ES" sz="1600" dirty="0">
                <a:solidFill>
                  <a:srgbClr val="FF0000"/>
                </a:solidFill>
              </a:rPr>
              <a:t> -u </a:t>
            </a:r>
            <a:r>
              <a:rPr lang="es-ES" sz="1600" dirty="0" err="1">
                <a:solidFill>
                  <a:srgbClr val="FF0000"/>
                </a:solidFill>
              </a:rPr>
              <a:t>origin</a:t>
            </a:r>
            <a:r>
              <a:rPr lang="es-ES" sz="1600" dirty="0">
                <a:solidFill>
                  <a:srgbClr val="FF0000"/>
                </a:solidFill>
              </a:rPr>
              <a:t> </a:t>
            </a:r>
            <a:r>
              <a:rPr lang="es-ES" sz="1600" dirty="0" err="1">
                <a:solidFill>
                  <a:srgbClr val="FF0000"/>
                </a:solidFill>
              </a:rPr>
              <a:t>main</a:t>
            </a:r>
            <a:endParaRPr lang="es-ES" sz="1600" dirty="0">
              <a:solidFill>
                <a:srgbClr val="FF000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D0A0C43-712A-7BF1-84AC-6D3037F8AED8}"/>
              </a:ext>
            </a:extLst>
          </p:cNvPr>
          <p:cNvSpPr txBox="1"/>
          <p:nvPr/>
        </p:nvSpPr>
        <p:spPr>
          <a:xfrm>
            <a:off x="7051250" y="560824"/>
            <a:ext cx="4946715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800" dirty="0"/>
              <a:t>(</a:t>
            </a:r>
            <a:r>
              <a:rPr lang="es-ES" sz="800" noProof="1"/>
              <a:t>base) PS C:\Users\captw\workspaces\Astronomia\WEB ASTER\Repository</a:t>
            </a:r>
            <a:r>
              <a:rPr lang="es-ES" sz="800" b="1" noProof="1">
                <a:solidFill>
                  <a:srgbClr val="FF0000"/>
                </a:solidFill>
              </a:rPr>
              <a:t>&gt; </a:t>
            </a:r>
            <a:r>
              <a:rPr lang="es-ES" sz="900" b="1" noProof="1">
                <a:solidFill>
                  <a:srgbClr val="FF0000"/>
                </a:solidFill>
              </a:rPr>
              <a:t>git add .</a:t>
            </a:r>
          </a:p>
          <a:p>
            <a:r>
              <a:rPr lang="es-ES" sz="800" noProof="1"/>
              <a:t>(base) PS C:\Users\captw\workspaces\Astronomia\WEB ASTER\Repository</a:t>
            </a:r>
            <a:r>
              <a:rPr lang="es-ES" sz="900" b="1" noProof="1">
                <a:solidFill>
                  <a:srgbClr val="FF0000"/>
                </a:solidFill>
              </a:rPr>
              <a:t>&gt; git commit -m "Butlletí 102"</a:t>
            </a:r>
          </a:p>
          <a:p>
            <a:r>
              <a:rPr lang="es-ES" sz="800" noProof="1"/>
              <a:t>[main 18f84a9] Butlletí 102</a:t>
            </a:r>
          </a:p>
          <a:p>
            <a:r>
              <a:rPr lang="es-ES" sz="800" noProof="1"/>
              <a:t> 1 file changed, 1 insertion(+), 1 deletion(-)</a:t>
            </a:r>
          </a:p>
          <a:p>
            <a:r>
              <a:rPr lang="es-ES" sz="800" noProof="1"/>
              <a:t>(base) PS C:\Users\captw\workspaces\Astronomia\WEB ASTER\Repository&gt; </a:t>
            </a:r>
            <a:r>
              <a:rPr lang="es-ES" sz="900" b="1" noProof="1">
                <a:solidFill>
                  <a:srgbClr val="FF0000"/>
                </a:solidFill>
              </a:rPr>
              <a:t>git push -u origin main     </a:t>
            </a:r>
          </a:p>
          <a:p>
            <a:r>
              <a:rPr lang="es-ES" sz="800" noProof="1"/>
              <a:t>To https://github.com/CaptWhite/aster-newsletter.git</a:t>
            </a:r>
          </a:p>
          <a:p>
            <a:r>
              <a:rPr lang="es-ES" sz="800" noProof="1"/>
              <a:t> ! [rejected]        main -&gt; main (fetch first)</a:t>
            </a:r>
          </a:p>
          <a:p>
            <a:r>
              <a:rPr lang="es-ES" sz="800" noProof="1"/>
              <a:t>error: failed to push some refs to 'https://github.com/CaptWhite/aster-newsletter.git'</a:t>
            </a:r>
          </a:p>
          <a:p>
            <a:r>
              <a:rPr lang="es-ES" sz="800" noProof="1"/>
              <a:t>hint: Updates were rejected because the remote contains work that you do</a:t>
            </a:r>
          </a:p>
          <a:p>
            <a:r>
              <a:rPr lang="es-ES" sz="800" noProof="1"/>
              <a:t>hint: not have locally. This is usually caused by another repository pushing</a:t>
            </a:r>
          </a:p>
          <a:p>
            <a:r>
              <a:rPr lang="es-ES" sz="800" noProof="1"/>
              <a:t>hint: to the same ref. You may want to first integrate the remote changes</a:t>
            </a:r>
          </a:p>
          <a:p>
            <a:r>
              <a:rPr lang="es-ES" sz="800" noProof="1"/>
              <a:t>hint: (e.g., 'git pull ...') before pushing again.</a:t>
            </a:r>
          </a:p>
          <a:p>
            <a:r>
              <a:rPr lang="es-ES" sz="800" noProof="1"/>
              <a:t>hint: See the 'Note about fast-forwards' in 'git push --help' for details.</a:t>
            </a:r>
          </a:p>
          <a:p>
            <a:r>
              <a:rPr lang="es-ES" sz="800" noProof="1"/>
              <a:t>(base) PS C:\Users\captw\workspaces\Astronomia\WEB ASTER\Repository&gt; </a:t>
            </a:r>
            <a:r>
              <a:rPr lang="es-ES" sz="900" b="1" noProof="1">
                <a:solidFill>
                  <a:srgbClr val="FF0000"/>
                </a:solidFill>
              </a:rPr>
              <a:t>git pull</a:t>
            </a:r>
            <a:endParaRPr lang="es-ES" sz="800" b="1" noProof="1">
              <a:solidFill>
                <a:srgbClr val="FF0000"/>
              </a:solidFill>
            </a:endParaRPr>
          </a:p>
          <a:p>
            <a:r>
              <a:rPr lang="es-ES" sz="800" noProof="1"/>
              <a:t>remote: Enumerating objects: 5, done.</a:t>
            </a:r>
          </a:p>
          <a:p>
            <a:r>
              <a:rPr lang="es-ES" sz="800" noProof="1"/>
              <a:t>remote: Counting objects: 100% (5/5), done.</a:t>
            </a:r>
          </a:p>
          <a:p>
            <a:r>
              <a:rPr lang="es-ES" sz="800" noProof="1"/>
              <a:t>remote: Compressing objects: 100% (3/3), done.</a:t>
            </a:r>
          </a:p>
          <a:p>
            <a:r>
              <a:rPr lang="es-ES" sz="800" noProof="1"/>
              <a:t>remote: Total 3 (delta 2), reused 0 (delta 0), pack-reused 0</a:t>
            </a:r>
          </a:p>
          <a:p>
            <a:r>
              <a:rPr lang="es-ES" sz="800" noProof="1"/>
              <a:t>Unpacking objects: 100% (3/3), 656 bytes | 16.00 KiB/s, done.</a:t>
            </a:r>
          </a:p>
          <a:p>
            <a:r>
              <a:rPr lang="es-ES" sz="800" noProof="1"/>
              <a:t>From https://github.com/CaptWhite/aster-newsletter</a:t>
            </a:r>
          </a:p>
          <a:p>
            <a:r>
              <a:rPr lang="es-ES" sz="800" noProof="1"/>
              <a:t>   09493c1..13390f3  main       -&gt; origin/main</a:t>
            </a:r>
          </a:p>
          <a:p>
            <a:r>
              <a:rPr lang="es-ES" sz="800" noProof="1"/>
              <a:t>Auto-merging db.json</a:t>
            </a:r>
          </a:p>
          <a:p>
            <a:r>
              <a:rPr lang="es-ES" sz="800" noProof="1"/>
              <a:t>Merge made by the 'recursive' strategy.</a:t>
            </a:r>
          </a:p>
          <a:p>
            <a:r>
              <a:rPr lang="es-ES" sz="800" noProof="1"/>
              <a:t> db.json | 4 ++--</a:t>
            </a:r>
          </a:p>
          <a:p>
            <a:r>
              <a:rPr lang="es-ES" sz="800" noProof="1"/>
              <a:t> 1 file changed, 2 insertions(+), 2 deletions(-)</a:t>
            </a:r>
          </a:p>
          <a:p>
            <a:r>
              <a:rPr lang="es-ES" sz="800" noProof="1"/>
              <a:t>(base) PS C:\Users\captw\workspaces\Astronomia\WEB ASTER\Repository</a:t>
            </a:r>
            <a:r>
              <a:rPr lang="es-ES" sz="900" b="1" noProof="1">
                <a:solidFill>
                  <a:srgbClr val="FF0000"/>
                </a:solidFill>
              </a:rPr>
              <a:t>&gt; git add .</a:t>
            </a:r>
          </a:p>
          <a:p>
            <a:r>
              <a:rPr lang="es-ES" sz="800" noProof="1"/>
              <a:t>(base) PS C:\Users\captw\workspaces\Astronomia\WEB ASTER\Repository&gt; </a:t>
            </a:r>
            <a:r>
              <a:rPr lang="es-ES" sz="900" b="1" noProof="1">
                <a:solidFill>
                  <a:srgbClr val="FF0000"/>
                </a:solidFill>
              </a:rPr>
              <a:t>git commit -m "Butlletí 102"</a:t>
            </a:r>
            <a:endParaRPr lang="es-ES" sz="800" b="1" noProof="1">
              <a:solidFill>
                <a:srgbClr val="FF0000"/>
              </a:solidFill>
            </a:endParaRPr>
          </a:p>
          <a:p>
            <a:r>
              <a:rPr lang="es-ES" sz="800" noProof="1"/>
              <a:t>On branch main</a:t>
            </a:r>
          </a:p>
          <a:p>
            <a:r>
              <a:rPr lang="es-ES" sz="800" noProof="1"/>
              <a:t>Your branch is ahead of 'origin/main' by 2 commits.</a:t>
            </a:r>
          </a:p>
          <a:p>
            <a:r>
              <a:rPr lang="es-ES" sz="800" noProof="1"/>
              <a:t>  (use "git push" to publish your local commits)</a:t>
            </a:r>
          </a:p>
          <a:p>
            <a:endParaRPr lang="es-ES" sz="800" noProof="1"/>
          </a:p>
          <a:p>
            <a:r>
              <a:rPr lang="es-ES" sz="800" noProof="1"/>
              <a:t>nothing to commit, working tree clean</a:t>
            </a:r>
          </a:p>
          <a:p>
            <a:r>
              <a:rPr lang="es-ES" sz="800" noProof="1"/>
              <a:t>(base) PS C:\Users\captw\workspaces\Astronomia\WEB ASTER\Repository</a:t>
            </a:r>
            <a:r>
              <a:rPr lang="es-ES" sz="900" b="1" noProof="1">
                <a:solidFill>
                  <a:srgbClr val="FF0000"/>
                </a:solidFill>
              </a:rPr>
              <a:t>                                  </a:t>
            </a:r>
            <a:endParaRPr lang="es-ES" sz="800" b="1" noProof="1">
              <a:solidFill>
                <a:srgbClr val="FF0000"/>
              </a:solidFill>
            </a:endParaRPr>
          </a:p>
          <a:p>
            <a:r>
              <a:rPr lang="es-ES" sz="800" noProof="1"/>
              <a:t>Enumerating objects: 10, done.</a:t>
            </a:r>
          </a:p>
          <a:p>
            <a:r>
              <a:rPr lang="es-ES" sz="800" noProof="1"/>
              <a:t>Counting objects: 100% (10/10), done.</a:t>
            </a:r>
          </a:p>
          <a:p>
            <a:r>
              <a:rPr lang="es-ES" sz="800" noProof="1"/>
              <a:t>Delta compression using up to 8 threads</a:t>
            </a:r>
          </a:p>
          <a:p>
            <a:r>
              <a:rPr lang="es-ES" sz="800" noProof="1"/>
              <a:t>Compressing objects: 100% (6/6), done.</a:t>
            </a:r>
          </a:p>
          <a:p>
            <a:r>
              <a:rPr lang="es-ES" sz="800" noProof="1"/>
              <a:t>Writing objects: 100% (6/6), 622 bytes | 622.00 KiB/s, done.</a:t>
            </a:r>
          </a:p>
          <a:p>
            <a:r>
              <a:rPr lang="es-ES" sz="800" noProof="1"/>
              <a:t>Total 6 (delta 4), reused 0 (delta 0), pack-reused 0</a:t>
            </a:r>
          </a:p>
          <a:p>
            <a:r>
              <a:rPr lang="es-ES" sz="800" noProof="1"/>
              <a:t>remote: Resolving deltas: 100% (4/4), completed with 2 local objects.</a:t>
            </a:r>
          </a:p>
          <a:p>
            <a:r>
              <a:rPr lang="es-ES" sz="800" noProof="1"/>
              <a:t>remote: This repository moved. Please use the new location:</a:t>
            </a:r>
          </a:p>
          <a:p>
            <a:r>
              <a:rPr lang="es-ES" sz="800" noProof="1"/>
              <a:t>remote:   https://github.com/CaptWhite/aster-repository.git</a:t>
            </a:r>
          </a:p>
          <a:p>
            <a:r>
              <a:rPr lang="es-ES" sz="800" noProof="1"/>
              <a:t>To https://github.com/CaptWhite/aster-newsletter.git</a:t>
            </a:r>
          </a:p>
          <a:p>
            <a:r>
              <a:rPr lang="es-ES" sz="800" noProof="1"/>
              <a:t>   13390f3..327c69f  main -&gt; main</a:t>
            </a:r>
          </a:p>
          <a:p>
            <a:r>
              <a:rPr lang="es-ES" sz="800" noProof="1"/>
              <a:t>Branch 'main' set up to track remote branch 'main' from 'origin'.</a:t>
            </a:r>
          </a:p>
          <a:p>
            <a:r>
              <a:rPr lang="es-ES" sz="800" noProof="1"/>
              <a:t>(base) PS C:\Users\captw\workspaces\Astronomia\WEB ASTER\Repository&gt;</a:t>
            </a:r>
          </a:p>
        </p:txBody>
      </p:sp>
    </p:spTree>
    <p:extLst>
      <p:ext uri="{BB962C8B-B14F-4D97-AF65-F5344CB8AC3E}">
        <p14:creationId xmlns:p14="http://schemas.microsoft.com/office/powerpoint/2010/main" val="3200502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0D64C3-6C7E-8C50-A64D-53C166B94EB0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2 – Regenerar las páginas web</a:t>
            </a:r>
          </a:p>
        </p:txBody>
      </p:sp>
    </p:spTree>
    <p:extLst>
      <p:ext uri="{BB962C8B-B14F-4D97-AF65-F5344CB8AC3E}">
        <p14:creationId xmlns:p14="http://schemas.microsoft.com/office/powerpoint/2010/main" val="3472020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hlinkClick r:id="rId2"/>
            <a:extLst>
              <a:ext uri="{FF2B5EF4-FFF2-40B4-BE49-F238E27FC236}">
                <a16:creationId xmlns:a16="http://schemas.microsoft.com/office/drawing/2014/main" id="{6B21F938-9186-7AED-5449-B4A9E66BD36F}"/>
              </a:ext>
            </a:extLst>
          </p:cNvPr>
          <p:cNvSpPr txBox="1"/>
          <p:nvPr/>
        </p:nvSpPr>
        <p:spPr>
          <a:xfrm rot="16200000">
            <a:off x="-713803" y="1452739"/>
            <a:ext cx="2916004" cy="2462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softEdge rad="31750"/>
          </a:effectLst>
        </p:spPr>
        <p:txBody>
          <a:bodyPr wrap="square">
            <a:spAutoFit/>
          </a:bodyPr>
          <a:lstStyle>
            <a:defPPr>
              <a:defRPr lang="es-ES"/>
            </a:defPPr>
            <a:lvl1pPr>
              <a:defRPr sz="1000">
                <a:solidFill>
                  <a:srgbClr val="0070C0"/>
                </a:solidFill>
              </a:defRPr>
            </a:lvl1pPr>
          </a:lstStyle>
          <a:p>
            <a:pPr algn="ctr"/>
            <a:r>
              <a:rPr lang="es-ES" dirty="0">
                <a:hlinkClick r:id="rId3"/>
              </a:rPr>
              <a:t>https://github.com/AsterBCN/newsletter/actions</a:t>
            </a:r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EABCE2F-C8ED-8E25-88DE-40401394EF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7568" y="135844"/>
            <a:ext cx="3666918" cy="2638628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C93D9B34-3530-0DF8-C56D-A3EEB0B083F8}"/>
              </a:ext>
            </a:extLst>
          </p:cNvPr>
          <p:cNvCxnSpPr/>
          <p:nvPr/>
        </p:nvCxnSpPr>
        <p:spPr>
          <a:xfrm flipH="1">
            <a:off x="2931790" y="1706252"/>
            <a:ext cx="518474" cy="48076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n 12">
            <a:extLst>
              <a:ext uri="{FF2B5EF4-FFF2-40B4-BE49-F238E27FC236}">
                <a16:creationId xmlns:a16="http://schemas.microsoft.com/office/drawing/2014/main" id="{D61EF1A5-E891-E2FF-687B-BFA4EF0BB2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8614" y="137417"/>
            <a:ext cx="3998855" cy="2638628"/>
          </a:xfrm>
          <a:prstGeom prst="rect">
            <a:avLst/>
          </a:prstGeom>
        </p:spPr>
      </p:pic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B54F26D-0E30-FF7C-B27D-3EB6FC61BC0B}"/>
              </a:ext>
            </a:extLst>
          </p:cNvPr>
          <p:cNvCxnSpPr/>
          <p:nvPr/>
        </p:nvCxnSpPr>
        <p:spPr>
          <a:xfrm flipH="1">
            <a:off x="10075319" y="538900"/>
            <a:ext cx="518474" cy="48076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n 15">
            <a:extLst>
              <a:ext uri="{FF2B5EF4-FFF2-40B4-BE49-F238E27FC236}">
                <a16:creationId xmlns:a16="http://schemas.microsoft.com/office/drawing/2014/main" id="{9E372567-E826-FAB1-F50D-54B5F6082A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2877" y="2922001"/>
            <a:ext cx="2370819" cy="819079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043EE056-315C-A257-A88B-19EEEDB36B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58614" y="3949948"/>
            <a:ext cx="4290995" cy="2644941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2CDB78A6-187F-86F9-FE7E-645819D79D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67048" y="3616871"/>
            <a:ext cx="3666918" cy="2644942"/>
          </a:xfrm>
          <a:prstGeom prst="rect">
            <a:avLst/>
          </a:prstGeom>
        </p:spPr>
      </p:pic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D133209A-F9A9-72E1-DF66-B3204AE055AC}"/>
              </a:ext>
            </a:extLst>
          </p:cNvPr>
          <p:cNvSpPr/>
          <p:nvPr/>
        </p:nvSpPr>
        <p:spPr>
          <a:xfrm>
            <a:off x="5621697" y="1455158"/>
            <a:ext cx="470777" cy="31815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Flecha: a la derecha 21">
            <a:extLst>
              <a:ext uri="{FF2B5EF4-FFF2-40B4-BE49-F238E27FC236}">
                <a16:creationId xmlns:a16="http://schemas.microsoft.com/office/drawing/2014/main" id="{69E5AD6E-45D9-4C1C-C3F2-D0A0FAFE7EF4}"/>
              </a:ext>
            </a:extLst>
          </p:cNvPr>
          <p:cNvSpPr/>
          <p:nvPr/>
        </p:nvSpPr>
        <p:spPr>
          <a:xfrm>
            <a:off x="867310" y="1455158"/>
            <a:ext cx="470777" cy="31815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Flecha: a la derecha 22">
            <a:extLst>
              <a:ext uri="{FF2B5EF4-FFF2-40B4-BE49-F238E27FC236}">
                <a16:creationId xmlns:a16="http://schemas.microsoft.com/office/drawing/2014/main" id="{216DCAAC-2C3C-0100-3F1A-84DC9576ACC3}"/>
              </a:ext>
            </a:extLst>
          </p:cNvPr>
          <p:cNvSpPr/>
          <p:nvPr/>
        </p:nvSpPr>
        <p:spPr>
          <a:xfrm rot="5400000">
            <a:off x="8122897" y="2642628"/>
            <a:ext cx="470777" cy="31815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E0270ECA-DF36-CE84-D362-9395FB8EF64A}"/>
              </a:ext>
            </a:extLst>
          </p:cNvPr>
          <p:cNvCxnSpPr/>
          <p:nvPr/>
        </p:nvCxnSpPr>
        <p:spPr>
          <a:xfrm flipH="1">
            <a:off x="9388154" y="3122613"/>
            <a:ext cx="518474" cy="48076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echa: a la derecha 24">
            <a:extLst>
              <a:ext uri="{FF2B5EF4-FFF2-40B4-BE49-F238E27FC236}">
                <a16:creationId xmlns:a16="http://schemas.microsoft.com/office/drawing/2014/main" id="{E62ABC6F-3EAE-B618-BEA5-614F84D5A035}"/>
              </a:ext>
            </a:extLst>
          </p:cNvPr>
          <p:cNvSpPr/>
          <p:nvPr/>
        </p:nvSpPr>
        <p:spPr>
          <a:xfrm rot="5400000">
            <a:off x="8122897" y="3693182"/>
            <a:ext cx="470777" cy="31815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Flecha: a la derecha 25">
            <a:extLst>
              <a:ext uri="{FF2B5EF4-FFF2-40B4-BE49-F238E27FC236}">
                <a16:creationId xmlns:a16="http://schemas.microsoft.com/office/drawing/2014/main" id="{A3626D5F-F934-DD6B-5290-D2E925BA4676}"/>
              </a:ext>
            </a:extLst>
          </p:cNvPr>
          <p:cNvSpPr/>
          <p:nvPr/>
        </p:nvSpPr>
        <p:spPr>
          <a:xfrm rot="10800000">
            <a:off x="5506162" y="5107027"/>
            <a:ext cx="470777" cy="31815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CuadroTexto 29">
            <a:hlinkClick r:id="rId9"/>
            <a:extLst>
              <a:ext uri="{FF2B5EF4-FFF2-40B4-BE49-F238E27FC236}">
                <a16:creationId xmlns:a16="http://schemas.microsoft.com/office/drawing/2014/main" id="{2D6F2F82-8BA5-1799-8040-205FD7FC5F91}"/>
              </a:ext>
            </a:extLst>
          </p:cNvPr>
          <p:cNvSpPr txBox="1"/>
          <p:nvPr/>
        </p:nvSpPr>
        <p:spPr>
          <a:xfrm>
            <a:off x="3095899" y="6471778"/>
            <a:ext cx="2321987" cy="2462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softEdge rad="31750"/>
          </a:effectLst>
        </p:spPr>
        <p:txBody>
          <a:bodyPr wrap="square">
            <a:spAutoFit/>
          </a:bodyPr>
          <a:lstStyle/>
          <a:p>
            <a:r>
              <a:rPr lang="es-ES" sz="1000" dirty="0">
                <a:solidFill>
                  <a:srgbClr val="0070C0"/>
                </a:solidFill>
                <a:hlinkClick r:id="rId10"/>
              </a:rPr>
              <a:t>https://asterbcn.github.io/newsletter</a:t>
            </a:r>
            <a:endParaRPr lang="es-ES" sz="1000" dirty="0">
              <a:solidFill>
                <a:srgbClr val="0070C0"/>
              </a:solidFill>
            </a:endParaRPr>
          </a:p>
        </p:txBody>
      </p:sp>
      <p:sp>
        <p:nvSpPr>
          <p:cNvPr id="31" name="Flecha: a la derecha 30">
            <a:extLst>
              <a:ext uri="{FF2B5EF4-FFF2-40B4-BE49-F238E27FC236}">
                <a16:creationId xmlns:a16="http://schemas.microsoft.com/office/drawing/2014/main" id="{32328114-7987-DC59-0EF5-3D8C76E8D74C}"/>
              </a:ext>
            </a:extLst>
          </p:cNvPr>
          <p:cNvSpPr/>
          <p:nvPr/>
        </p:nvSpPr>
        <p:spPr>
          <a:xfrm rot="5400000">
            <a:off x="4433077" y="6077312"/>
            <a:ext cx="470777" cy="31815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093881A-99D9-AA86-9DDA-0774EBA3C0C5}"/>
              </a:ext>
            </a:extLst>
          </p:cNvPr>
          <p:cNvSpPr txBox="1"/>
          <p:nvPr/>
        </p:nvSpPr>
        <p:spPr>
          <a:xfrm>
            <a:off x="-57600" y="3362996"/>
            <a:ext cx="11086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600" dirty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2846590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1373</TotalTime>
  <Words>1437</Words>
  <Application>Microsoft Office PowerPoint</Application>
  <PresentationFormat>Panorámica</PresentationFormat>
  <Paragraphs>168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Roboto</vt:lpstr>
      <vt:lpstr>Slack-Lato</vt:lpstr>
      <vt:lpstr>Tema de Office</vt:lpstr>
      <vt:lpstr>1 - Actualizar el fichero de contenidos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1 - Actualizar el fichero de contenidos</dc:title>
  <dc:creator>Jordi Blanca</dc:creator>
  <cp:lastModifiedBy>Jordi Blanca</cp:lastModifiedBy>
  <cp:revision>8</cp:revision>
  <dcterms:created xsi:type="dcterms:W3CDTF">2023-12-04T12:18:17Z</dcterms:created>
  <dcterms:modified xsi:type="dcterms:W3CDTF">2023-12-20T09:57:52Z</dcterms:modified>
</cp:coreProperties>
</file>

<file path=docProps/thumbnail.jpeg>
</file>